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  <p:sldMasterId id="2147483671" r:id="rId4"/>
    <p:sldMasterId id="2147483683" r:id="rId5"/>
  </p:sldMasterIdLst>
  <p:notesMasterIdLst>
    <p:notesMasterId r:id="rId17"/>
  </p:notesMasterIdLst>
  <p:sldIdLst>
    <p:sldId id="275" r:id="rId6"/>
    <p:sldId id="266" r:id="rId7"/>
    <p:sldId id="269" r:id="rId8"/>
    <p:sldId id="273" r:id="rId9"/>
    <p:sldId id="257" r:id="rId10"/>
    <p:sldId id="261" r:id="rId11"/>
    <p:sldId id="268" r:id="rId12"/>
    <p:sldId id="270" r:id="rId13"/>
    <p:sldId id="271" r:id="rId14"/>
    <p:sldId id="272" r:id="rId15"/>
    <p:sldId id="276" r:id="rId16"/>
    <p:sldId id="277" r:id="rId18"/>
    <p:sldId id="278" r:id="rId19"/>
    <p:sldId id="279" r:id="rId20"/>
    <p:sldId id="280" r:id="rId21"/>
    <p:sldId id="281" r:id="rId22"/>
    <p:sldId id="282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5" r:id="rId31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bfab7aaf-243e-416c-a440-d756e22addaf}">
          <p14:sldIdLst>
            <p14:sldId id="275"/>
            <p14:sldId id="266"/>
            <p14:sldId id="269"/>
            <p14:sldId id="273"/>
            <p14:sldId id="257"/>
            <p14:sldId id="261"/>
            <p14:sldId id="268"/>
            <p14:sldId id="270"/>
            <p14:sldId id="271"/>
            <p14:sldId id="272"/>
            <p14:sldId id="276"/>
            <p14:sldId id="277"/>
            <p14:sldId id="278"/>
            <p14:sldId id="279"/>
            <p14:sldId id="280"/>
            <p14:sldId id="281"/>
            <p14:sldId id="282"/>
            <p14:sldId id="286"/>
            <p14:sldId id="287"/>
            <p14:sldId id="288"/>
            <p14:sldId id="289"/>
            <p14:sldId id="290"/>
            <p14:sldId id="291"/>
            <p14:sldId id="292"/>
            <p14:sldId id="295"/>
          </p14:sldIdLst>
        </p14:section>
        <p14:section name="无标题节" id="{ea8b1337-225c-45ac-be0f-b501408950ab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0" Type="http://schemas.openxmlformats.org/officeDocument/2006/relationships/slide" Target="slides/slide14.xml"/><Relationship Id="rId2" Type="http://schemas.openxmlformats.org/officeDocument/2006/relationships/theme" Target="theme/theme1.xml"/><Relationship Id="rId19" Type="http://schemas.openxmlformats.org/officeDocument/2006/relationships/slide" Target="slides/slide13.xml"/><Relationship Id="rId18" Type="http://schemas.openxmlformats.org/officeDocument/2006/relationships/slide" Target="slides/slide12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49954" name="幻灯片图像占位符 1149953"/>
          <p:cNvSpPr>
            <a:spLocks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1149955" name="文本占位符 1149954"/>
          <p:cNvSpPr>
            <a:spLocks noGrp="1"/>
          </p:cNvSpPr>
          <p:nvPr>
            <p:ph type="body" idx="1"/>
          </p:nvPr>
        </p:nvSpPr>
        <p:spPr/>
        <p:txBody>
          <a:bodyPr lIns="99048" tIns="49524" rIns="99048" bIns="49524"/>
          <a:p>
            <a:pPr lvl="0"/>
            <a:endParaRPr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 defTabSz="990600">
              <a:spcBef>
                <a:spcPct val="50000"/>
              </a:spcBef>
            </a:pPr>
            <a:fld id="{9A0DB2DC-4C9A-4742-B13C-FB6460FD3503}" type="slidenum">
              <a:rPr lang="zh-CN" altLang="en-US" sz="1300" b="1" dirty="0"/>
            </a:fld>
            <a:endParaRPr lang="zh-CN" altLang="en-US" sz="1300" b="1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66338" name="幻灯片图像占位符 1166337"/>
          <p:cNvSpPr>
            <a:spLocks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1166339" name="文本占位符 1166338"/>
          <p:cNvSpPr>
            <a:spLocks noGrp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</p:spPr>
        <p:txBody>
          <a:bodyPr lIns="99048" tIns="49524" rIns="99048" bIns="49524"/>
          <a:p>
            <a:pPr lvl="0"/>
            <a:endParaRPr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 defTabSz="990600">
              <a:spcBef>
                <a:spcPct val="50000"/>
              </a:spcBef>
            </a:pPr>
            <a:fld id="{9A0DB2DC-4C9A-4742-B13C-FB6460FD3503}" type="slidenum">
              <a:rPr lang="zh-CN" altLang="en-US" sz="1300" b="1" dirty="0"/>
            </a:fld>
            <a:endParaRPr lang="zh-CN" altLang="en-US" sz="1300" b="1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56098" name="幻灯片图像占位符 1156097"/>
          <p:cNvSpPr>
            <a:spLocks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1156099" name="文本占位符 1156098"/>
          <p:cNvSpPr>
            <a:spLocks noGrp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</p:spPr>
        <p:txBody>
          <a:bodyPr lIns="99048" tIns="49524" rIns="99048" bIns="49524"/>
          <a:p>
            <a:pPr lvl="0"/>
            <a:endParaRPr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 defTabSz="990600">
              <a:spcBef>
                <a:spcPct val="50000"/>
              </a:spcBef>
            </a:pPr>
            <a:fld id="{9A0DB2DC-4C9A-4742-B13C-FB6460FD3503}" type="slidenum">
              <a:rPr lang="zh-CN" altLang="en-US" sz="1300" b="1" dirty="0"/>
            </a:fld>
            <a:endParaRPr lang="zh-CN" altLang="en-US" sz="1300" b="1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68386" name="幻灯片图像占位符 1168385"/>
          <p:cNvSpPr>
            <a:spLocks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1168387" name="文本占位符 1168386"/>
          <p:cNvSpPr>
            <a:spLocks noGrp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</p:spPr>
        <p:txBody>
          <a:bodyPr lIns="99048" tIns="49524" rIns="99048" bIns="49524"/>
          <a:p>
            <a:pPr lvl="0"/>
            <a:endParaRPr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 defTabSz="990600">
              <a:spcBef>
                <a:spcPct val="50000"/>
              </a:spcBef>
            </a:pPr>
            <a:fld id="{9A0DB2DC-4C9A-4742-B13C-FB6460FD3503}" type="slidenum">
              <a:rPr lang="zh-CN" altLang="en-US" sz="1300" b="1" dirty="0"/>
            </a:fld>
            <a:endParaRPr lang="zh-CN" altLang="en-US" sz="1300" b="1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58146" name="幻灯片图像占位符 1158145"/>
          <p:cNvSpPr>
            <a:spLocks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1158147" name="文本占位符 1158146"/>
          <p:cNvSpPr>
            <a:spLocks noGrp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</p:spPr>
        <p:txBody>
          <a:bodyPr lIns="99048" tIns="49524" rIns="99048" bIns="49524"/>
          <a:p>
            <a:pPr lvl="0"/>
            <a:endParaRPr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 defTabSz="990600">
              <a:spcBef>
                <a:spcPct val="50000"/>
              </a:spcBef>
            </a:pPr>
            <a:fld id="{9A0DB2DC-4C9A-4742-B13C-FB6460FD3503}" type="slidenum">
              <a:rPr lang="zh-CN" altLang="en-US" sz="1300" b="1" dirty="0"/>
            </a:fld>
            <a:endParaRPr lang="zh-CN" altLang="en-US" sz="1300" b="1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46178" name="幻灯片图像占位符 946177"/>
          <p:cNvSpPr>
            <a:spLocks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946179" name="文本占位符 946178"/>
          <p:cNvSpPr>
            <a:spLocks noGrp="1"/>
          </p:cNvSpPr>
          <p:nvPr>
            <p:ph type="body" idx="1"/>
          </p:nvPr>
        </p:nvSpPr>
        <p:spPr/>
        <p:txBody>
          <a:bodyPr lIns="99048" tIns="49524" rIns="99048" bIns="49524"/>
          <a:p>
            <a:pPr lvl="0"/>
            <a:endParaRPr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 defTabSz="990600">
              <a:spcBef>
                <a:spcPct val="50000"/>
              </a:spcBef>
            </a:pPr>
            <a:fld id="{9A0DB2DC-4C9A-4742-B13C-FB6460FD3503}" type="slidenum">
              <a:rPr lang="zh-CN" altLang="en-US" sz="1300" b="1" dirty="0"/>
            </a:fld>
            <a:endParaRPr lang="zh-CN" altLang="en-US" sz="1300" b="1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08994" name="幻灯片图像占位符 1108993"/>
          <p:cNvSpPr>
            <a:spLocks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1108995" name="文本占位符 1108994"/>
          <p:cNvSpPr>
            <a:spLocks noGrp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</p:spPr>
        <p:txBody>
          <a:bodyPr lIns="99048" tIns="49524" rIns="99048" bIns="49524"/>
          <a:p>
            <a:pPr lvl="0"/>
            <a:endParaRPr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 defTabSz="990600">
              <a:spcBef>
                <a:spcPct val="50000"/>
              </a:spcBef>
            </a:pPr>
            <a:fld id="{9A0DB2DC-4C9A-4742-B13C-FB6460FD3503}" type="slidenum">
              <a:rPr lang="zh-CN" altLang="en-US" sz="1300" b="1" dirty="0"/>
            </a:fld>
            <a:endParaRPr lang="zh-CN" altLang="en-US" sz="1300" b="1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11042" name="幻灯片图像占位符 1111041"/>
          <p:cNvSpPr>
            <a:spLocks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1111043" name="文本占位符 1111042"/>
          <p:cNvSpPr>
            <a:spLocks noGrp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</p:spPr>
        <p:txBody>
          <a:bodyPr lIns="99048" tIns="49524" rIns="99048" bIns="49524"/>
          <a:p>
            <a:pPr lvl="0"/>
            <a:endParaRPr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 defTabSz="990600">
              <a:spcBef>
                <a:spcPct val="50000"/>
              </a:spcBef>
            </a:pPr>
            <a:fld id="{9A0DB2DC-4C9A-4742-B13C-FB6460FD3503}" type="slidenum">
              <a:rPr lang="zh-CN" altLang="en-US" sz="1300" b="1" dirty="0"/>
            </a:fld>
            <a:endParaRPr lang="zh-CN" altLang="en-US" sz="1300" b="1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13090" name="幻灯片图像占位符 1113089"/>
          <p:cNvSpPr>
            <a:spLocks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1113091" name="文本占位符 1113090"/>
          <p:cNvSpPr>
            <a:spLocks noGrp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</p:spPr>
        <p:txBody>
          <a:bodyPr lIns="99048" tIns="49524" rIns="99048" bIns="49524"/>
          <a:p>
            <a:pPr lvl="0"/>
            <a:endParaRPr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 defTabSz="990600">
              <a:spcBef>
                <a:spcPct val="50000"/>
              </a:spcBef>
            </a:pPr>
            <a:fld id="{9A0DB2DC-4C9A-4742-B13C-FB6460FD3503}" type="slidenum">
              <a:rPr lang="zh-CN" altLang="en-US" sz="1300" b="1" dirty="0"/>
            </a:fld>
            <a:endParaRPr lang="zh-CN" altLang="en-US" sz="1300" b="1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15138" name="幻灯片图像占位符 1115137"/>
          <p:cNvSpPr>
            <a:spLocks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1115139" name="文本占位符 1115138"/>
          <p:cNvSpPr>
            <a:spLocks noGrp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</p:spPr>
        <p:txBody>
          <a:bodyPr lIns="99048" tIns="49524" rIns="99048" bIns="49524"/>
          <a:p>
            <a:pPr lvl="0"/>
            <a:endParaRPr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 defTabSz="990600">
              <a:spcBef>
                <a:spcPct val="50000"/>
              </a:spcBef>
            </a:pPr>
            <a:fld id="{9A0DB2DC-4C9A-4742-B13C-FB6460FD3503}" type="slidenum">
              <a:rPr lang="zh-CN" altLang="en-US" sz="1300" b="1" dirty="0"/>
            </a:fld>
            <a:endParaRPr lang="zh-CN" altLang="en-US" sz="1300" b="1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77602" name="幻灯片图像占位符 1177601"/>
          <p:cNvSpPr>
            <a:spLocks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1177603" name="文本占位符 1177602"/>
          <p:cNvSpPr>
            <a:spLocks noGrp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</p:spPr>
        <p:txBody>
          <a:bodyPr lIns="99048" tIns="49524" rIns="99048" bIns="49524"/>
          <a:p>
            <a:pPr lvl="0"/>
            <a:endParaRPr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 defTabSz="990600">
              <a:spcBef>
                <a:spcPct val="50000"/>
              </a:spcBef>
            </a:pPr>
            <a:fld id="{9A0DB2DC-4C9A-4742-B13C-FB6460FD3503}" type="slidenum">
              <a:rPr lang="zh-CN" altLang="en-US" sz="1300" b="1" dirty="0"/>
            </a:fld>
            <a:endParaRPr lang="zh-CN" altLang="en-US" sz="1300" b="1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52002" name="幻灯片图像占位符 1152001"/>
          <p:cNvSpPr>
            <a:spLocks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1152003" name="文本占位符 1152002"/>
          <p:cNvSpPr>
            <a:spLocks noGrp="1"/>
          </p:cNvSpPr>
          <p:nvPr>
            <p:ph type="body" idx="1"/>
          </p:nvPr>
        </p:nvSpPr>
        <p:spPr/>
        <p:txBody>
          <a:bodyPr lIns="99048" tIns="49524" rIns="99048" bIns="49524"/>
          <a:p>
            <a:pPr lvl="0"/>
            <a:endParaRPr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 defTabSz="990600">
              <a:spcBef>
                <a:spcPct val="50000"/>
              </a:spcBef>
            </a:pPr>
            <a:fld id="{9A0DB2DC-4C9A-4742-B13C-FB6460FD3503}" type="slidenum">
              <a:rPr lang="zh-CN" altLang="en-US" sz="1300" b="1" dirty="0"/>
            </a:fld>
            <a:endParaRPr lang="zh-CN" altLang="en-US" sz="1300" b="1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62242" name="幻灯片图像占位符 1162241"/>
          <p:cNvSpPr>
            <a:spLocks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1162243" name="文本占位符 1162242"/>
          <p:cNvSpPr>
            <a:spLocks noGrp="1"/>
          </p:cNvSpPr>
          <p:nvPr>
            <p:ph type="body" idx="1"/>
          </p:nvPr>
        </p:nvSpPr>
        <p:spPr/>
        <p:txBody>
          <a:bodyPr lIns="99048" tIns="49524" rIns="99048" bIns="49524"/>
          <a:p>
            <a:pPr lvl="0"/>
            <a:endParaRPr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 defTabSz="990600">
              <a:spcBef>
                <a:spcPct val="50000"/>
              </a:spcBef>
            </a:pPr>
            <a:fld id="{9A0DB2DC-4C9A-4742-B13C-FB6460FD3503}" type="slidenum">
              <a:rPr lang="zh-CN" altLang="en-US" sz="1300" b="1" dirty="0"/>
            </a:fld>
            <a:endParaRPr lang="zh-CN" altLang="en-US" sz="1300" b="1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60194" name="幻灯片图像占位符 1160193"/>
          <p:cNvSpPr>
            <a:spLocks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1160195" name="文本占位符 1160194"/>
          <p:cNvSpPr>
            <a:spLocks noGrp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</p:spPr>
        <p:txBody>
          <a:bodyPr lIns="99048" tIns="49524" rIns="99048" bIns="49524"/>
          <a:p>
            <a:pPr lvl="0"/>
            <a:endParaRPr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 defTabSz="990600">
              <a:spcBef>
                <a:spcPct val="50000"/>
              </a:spcBef>
            </a:pPr>
            <a:fld id="{9A0DB2DC-4C9A-4742-B13C-FB6460FD3503}" type="slidenum">
              <a:rPr lang="zh-CN" altLang="en-US" sz="1300" b="1" dirty="0"/>
            </a:fld>
            <a:endParaRPr lang="zh-CN" altLang="en-US" sz="1300" b="1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3"/>
          <p:cNvSpPr>
            <a:spLocks noGrp="1"/>
          </p:cNvSpPr>
          <p:nvPr>
            <p:ph type="subTitle" idx="1"/>
          </p:nvPr>
        </p:nvSpPr>
        <p:spPr>
          <a:xfrm>
            <a:off x="1881717" y="3717925"/>
            <a:ext cx="8534400" cy="9366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lvl="1" indent="0" algn="ctr">
              <a:buNone/>
              <a:defRPr sz="2000">
                <a:solidFill>
                  <a:schemeClr val="tx1"/>
                </a:solidFill>
              </a:defRPr>
            </a:lvl2pPr>
            <a:lvl3pPr marL="914400" lvl="2" indent="0" algn="ctr">
              <a:buNone/>
              <a:defRPr sz="2000">
                <a:solidFill>
                  <a:schemeClr val="tx1"/>
                </a:solidFill>
              </a:defRPr>
            </a:lvl3pPr>
            <a:lvl4pPr marL="1371600" lvl="3" indent="0" algn="ctr">
              <a:buNone/>
              <a:defRPr sz="2000">
                <a:solidFill>
                  <a:schemeClr val="tx1"/>
                </a:solidFill>
              </a:defRPr>
            </a:lvl4pPr>
            <a:lvl5pPr marL="1828800" lvl="4" indent="0" algn="ctr">
              <a:buNone/>
              <a:defRPr sz="2000">
                <a:solidFill>
                  <a:schemeClr val="tx1"/>
                </a:solidFill>
              </a:defRPr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051" name="Rectangle 2"/>
          <p:cNvSpPr>
            <a:spLocks noGrp="1"/>
          </p:cNvSpPr>
          <p:nvPr>
            <p:ph type="ctrTitle"/>
          </p:nvPr>
        </p:nvSpPr>
        <p:spPr>
          <a:xfrm>
            <a:off x="1873251" y="2493963"/>
            <a:ext cx="8542867" cy="11080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 sz="3600" b="1"/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52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l">
              <a:defRPr sz="1400"/>
            </a:lvl1pPr>
          </a:lstStyle>
          <a:p>
            <a:pPr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2053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/>
            </a:lvl1pPr>
          </a:lstStyle>
          <a:p>
            <a:pPr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205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/>
            </a:lvl1pPr>
          </a:lstStyle>
          <a:p>
            <a:pPr eaLnBrk="1" fontAlgn="base" hangingPunct="1"/>
            <a:fld id="{9A0DB2DC-4C9A-4742-B13C-FB6460FD3503}" type="slidenum">
              <a:rPr lang="zh-CN" altLang="en-US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27051" y="692150"/>
            <a:ext cx="5566473" cy="59055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20727" y="692150"/>
            <a:ext cx="5566473" cy="59055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047163" y="115888"/>
            <a:ext cx="2840037" cy="648176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27051" y="115888"/>
            <a:ext cx="8355472" cy="64817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27051" y="692150"/>
            <a:ext cx="5566473" cy="59055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20727" y="692150"/>
            <a:ext cx="5566473" cy="59055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047163" y="115888"/>
            <a:ext cx="2840037" cy="648176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27051" y="115888"/>
            <a:ext cx="8355472" cy="64817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.xml"/><Relationship Id="rId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0.xml"/><Relationship Id="rId8" Type="http://schemas.openxmlformats.org/officeDocument/2006/relationships/slideLayout" Target="../slideLayouts/slideLayout29.xml"/><Relationship Id="rId7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0.xml"/><Relationship Id="rId7" Type="http://schemas.openxmlformats.org/officeDocument/2006/relationships/slideLayout" Target="../slideLayouts/slideLayout39.xml"/><Relationship Id="rId6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2.xml"/><Relationship Id="rId1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l">
              <a:defRPr sz="1400"/>
            </a:lvl1pPr>
          </a:lstStyle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1027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fontAlgn="base" hangingPunct="1"/>
            <a:endParaRPr strike="noStrike" noProof="1">
              <a:latin typeface="Times New Roman" panose="02020603050405020304" pitchFamily="18" charset="0"/>
            </a:endParaRPr>
          </a:p>
        </p:txBody>
      </p:sp>
      <p:sp>
        <p:nvSpPr>
          <p:cNvPr id="1028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/>
            </a:lvl1pPr>
          </a:lstStyle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  <p:sp>
        <p:nvSpPr>
          <p:cNvPr id="1029" name="标题 1028"/>
          <p:cNvSpPr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30" name="文本占位符 1029"/>
          <p:cNvSpPr/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fade/>
  </p:transition>
  <p:hf sldNum="0" hdr="0" ftr="0" dt="0"/>
  <p:txStyles>
    <p:titleStyle>
      <a:lvl1pPr marL="0" lvl="0" indent="0" algn="l" defTabSz="914400" eaLnBrk="0" fontAlgn="base" latinLnBrk="1" hangingPunct="0">
        <a:lnSpc>
          <a:spcPct val="100000"/>
        </a:lnSpc>
        <a:spcBef>
          <a:spcPct val="0"/>
        </a:spcBef>
        <a:spcAft>
          <a:spcPct val="0"/>
        </a:spcAft>
        <a:buNone/>
        <a:defRPr sz="3200" b="0" i="0" u="none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71458" name="标题 1171457"/>
          <p:cNvSpPr>
            <a:spLocks noGrp="1"/>
          </p:cNvSpPr>
          <p:nvPr>
            <p:ph type="title"/>
          </p:nvPr>
        </p:nvSpPr>
        <p:spPr>
          <a:xfrm>
            <a:off x="624417" y="115888"/>
            <a:ext cx="10879667" cy="519112"/>
          </a:xfrm>
          <a:prstGeom prst="rect">
            <a:avLst/>
          </a:prstGeom>
          <a:noFill/>
          <a:ln w="9525">
            <a:noFill/>
          </a:ln>
        </p:spPr>
        <p:txBody>
          <a:bodyPr anchor="b">
            <a:spAutoFit/>
          </a:bodyPr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71459" name="文本占位符 1171458"/>
          <p:cNvSpPr>
            <a:spLocks noGrp="1"/>
          </p:cNvSpPr>
          <p:nvPr>
            <p:ph type="body" idx="1"/>
          </p:nvPr>
        </p:nvSpPr>
        <p:spPr>
          <a:xfrm>
            <a:off x="527051" y="692150"/>
            <a:ext cx="11360149" cy="59055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71463" name="文本框 1171462"/>
          <p:cNvSpPr txBox="1"/>
          <p:nvPr userDrawn="1"/>
        </p:nvSpPr>
        <p:spPr>
          <a:xfrm>
            <a:off x="11582400" y="6524625"/>
            <a:ext cx="374650" cy="33718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>
              <a:spcBef>
                <a:spcPct val="50000"/>
              </a:spcBef>
            </a:pPr>
            <a:fld id="{9A0DB2DC-4C9A-4742-B13C-FB6460FD3503}" type="slidenum">
              <a:rPr lang="zh-CN" altLang="en-US" sz="1600" b="1" dirty="0">
                <a:latin typeface="Times New Roman" panose="02020603050405020304" pitchFamily="18" charset="0"/>
              </a:rPr>
            </a:fld>
            <a:endParaRPr lang="zh-CN" altLang="en-US" sz="1600" b="1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FF0000"/>
          </a:solidFill>
          <a:effectLst>
            <a:outerShdw blurRad="38100" dist="38100" dir="2700000">
              <a:srgbClr val="C0C0C0"/>
            </a:outerShdw>
          </a:effectLst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har char="–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har char="–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71458" name="标题 1171457"/>
          <p:cNvSpPr>
            <a:spLocks noGrp="1"/>
          </p:cNvSpPr>
          <p:nvPr>
            <p:ph type="title"/>
          </p:nvPr>
        </p:nvSpPr>
        <p:spPr>
          <a:xfrm>
            <a:off x="624417" y="115888"/>
            <a:ext cx="10879667" cy="519112"/>
          </a:xfrm>
          <a:prstGeom prst="rect">
            <a:avLst/>
          </a:prstGeom>
          <a:noFill/>
          <a:ln w="9525">
            <a:noFill/>
          </a:ln>
        </p:spPr>
        <p:txBody>
          <a:bodyPr anchor="b">
            <a:spAutoFit/>
          </a:bodyPr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71459" name="文本占位符 1171458"/>
          <p:cNvSpPr>
            <a:spLocks noGrp="1"/>
          </p:cNvSpPr>
          <p:nvPr>
            <p:ph type="body" idx="1"/>
          </p:nvPr>
        </p:nvSpPr>
        <p:spPr>
          <a:xfrm>
            <a:off x="527051" y="692150"/>
            <a:ext cx="11360149" cy="59055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71463" name="文本框 1171462"/>
          <p:cNvSpPr txBox="1"/>
          <p:nvPr userDrawn="1"/>
        </p:nvSpPr>
        <p:spPr>
          <a:xfrm>
            <a:off x="11582400" y="6524625"/>
            <a:ext cx="386080" cy="33718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>
              <a:spcBef>
                <a:spcPct val="50000"/>
              </a:spcBef>
            </a:pPr>
            <a:fld id="{9A0DB2DC-4C9A-4742-B13C-FB6460FD3503}" type="slidenum">
              <a:rPr lang="zh-CN" altLang="en-US" sz="1600" b="1" dirty="0">
                <a:latin typeface="Times New Roman" panose="02020603050405020304" pitchFamily="18" charset="0"/>
              </a:rPr>
            </a:fld>
            <a:endParaRPr lang="zh-CN" altLang="en-US" sz="1600" b="1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FF0000"/>
          </a:solidFill>
          <a:effectLst>
            <a:outerShdw blurRad="38100" dist="38100" dir="2700000">
              <a:srgbClr val="C0C0C0"/>
            </a:outerShdw>
          </a:effectLst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har char="–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har char="–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5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副标题 1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/>
              <a:t>主讲：覃思维 何世忠 李贤凯</a:t>
            </a:r>
            <a:endParaRPr lang="zh-CN" altLang="en-US"/>
          </a:p>
          <a:p>
            <a:r>
              <a:rPr lang="zh-CN" altLang="en-US"/>
              <a:t>制作：范苏湘 </a:t>
            </a:r>
            <a:r>
              <a:rPr lang="zh-CN" altLang="en-US">
                <a:sym typeface="+mn-ea"/>
              </a:rPr>
              <a:t>张磊 </a:t>
            </a:r>
            <a:r>
              <a:rPr lang="zh-CN" altLang="en-US"/>
              <a:t>罗坤 何龙</a:t>
            </a:r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 sz="5400">
                <a:effectLst>
                  <a:outerShdw blurRad="38100" dist="38100" dir="2700000">
                    <a:srgbClr val="000000"/>
                  </a:outerShdw>
                </a:effectLst>
                <a:sym typeface="+mn-ea"/>
              </a:rPr>
              <a:t>MATLAB</a:t>
            </a:r>
            <a:r>
              <a:rPr lang="zh-CN" altLang="en-US" sz="5400">
                <a:effectLst>
                  <a:outerShdw blurRad="38100" dist="38100" dir="2700000">
                    <a:srgbClr val="000000"/>
                  </a:outerShdw>
                </a:effectLst>
                <a:sym typeface="+mn-ea"/>
              </a:rPr>
              <a:t>的符号变量及符号运算</a:t>
            </a:r>
            <a:br>
              <a:rPr lang="zh-CN" altLang="en-US" b="1" strike="noStrike" noProof="1">
                <a:effectLst>
                  <a:outerShdw blurRad="38100" dist="38100" dir="2700000">
                    <a:srgbClr val="000000"/>
                  </a:outerShdw>
                </a:effectLst>
              </a:rPr>
            </a:br>
            <a:endParaRPr lang="zh-CN" altLang="en-US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0780"/>
          </a:xfrm>
        </p:spPr>
        <p:txBody>
          <a:bodyPr>
            <a:normAutofit/>
          </a:bodyPr>
          <a:p>
            <a:r>
              <a:rPr lang="en-US" altLang="zh-CN" sz="3200" dirty="0">
                <a:latin typeface="+mn-ea"/>
                <a:ea typeface="+mn-ea"/>
                <a:cs typeface="+mn-ea"/>
                <a:sym typeface="+mn-ea"/>
              </a:rPr>
              <a:t>(5). </a:t>
            </a:r>
            <a:r>
              <a:rPr lang="zh-CN" altLang="en-US" sz="3200" dirty="0">
                <a:latin typeface="+mn-ea"/>
                <a:ea typeface="+mn-ea"/>
                <a:cs typeface="+mn-ea"/>
                <a:sym typeface="+mn-ea"/>
              </a:rPr>
              <a:t>符号矩阵</a:t>
            </a:r>
            <a:br>
              <a:rPr lang="zh-CN" altLang="en-US" sz="3200" dirty="0">
                <a:latin typeface="+mn-ea"/>
                <a:ea typeface="+mn-ea"/>
                <a:cs typeface="+mn-ea"/>
              </a:rPr>
            </a:br>
            <a:r>
              <a:rPr lang="en-US" altLang="zh-CN" sz="3200" err="1">
                <a:solidFill>
                  <a:schemeClr val="tx1"/>
                </a:solidFill>
                <a:effectLst/>
                <a:latin typeface="+mn-ea"/>
                <a:ea typeface="+mn-ea"/>
                <a:cs typeface="+mn-ea"/>
                <a:sym typeface="+mn-ea"/>
              </a:rPr>
              <a:t>transpose(s</a:t>
            </a:r>
            <a:r>
              <a:rPr lang="en-US" altLang="zh-CN" sz="3200">
                <a:solidFill>
                  <a:schemeClr val="tx1"/>
                </a:solidFill>
                <a:effectLst/>
                <a:latin typeface="+mn-ea"/>
                <a:ea typeface="+mn-ea"/>
                <a:cs typeface="+mn-ea"/>
                <a:sym typeface="+mn-ea"/>
              </a:rPr>
              <a:t>)</a:t>
            </a:r>
            <a:r>
              <a:rPr lang="en-US" altLang="zh-CN" sz="3200" dirty="0">
                <a:latin typeface="+mn-ea"/>
                <a:ea typeface="+mn-ea"/>
                <a:cs typeface="+mn-ea"/>
                <a:sym typeface="+mn-ea"/>
              </a:rPr>
              <a:t>  </a:t>
            </a:r>
            <a:r>
              <a:rPr lang="zh-CN" altLang="en-US" sz="3200" dirty="0">
                <a:latin typeface="+mn-ea"/>
                <a:ea typeface="+mn-ea"/>
                <a:cs typeface="+mn-ea"/>
                <a:sym typeface="+mn-ea"/>
              </a:rPr>
              <a:t>返回</a:t>
            </a:r>
            <a:r>
              <a:rPr lang="en-US" altLang="zh-CN" sz="3200" dirty="0">
                <a:latin typeface="+mn-ea"/>
                <a:ea typeface="+mn-ea"/>
                <a:cs typeface="+mn-ea"/>
                <a:sym typeface="+mn-ea"/>
              </a:rPr>
              <a:t>s</a:t>
            </a:r>
            <a:r>
              <a:rPr lang="zh-CN" altLang="en-US" sz="3200" dirty="0">
                <a:latin typeface="+mn-ea"/>
                <a:ea typeface="+mn-ea"/>
                <a:cs typeface="+mn-ea"/>
                <a:sym typeface="+mn-ea"/>
              </a:rPr>
              <a:t>矩阵的转置矩阵。</a:t>
            </a:r>
            <a:endParaRPr lang="zh-CN" altLang="en-US" sz="3200">
              <a:latin typeface="+mn-ea"/>
              <a:ea typeface="+mn-ea"/>
              <a:cs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25905"/>
            <a:ext cx="10515600" cy="4568825"/>
          </a:xfrm>
        </p:spPr>
        <p:txBody>
          <a:bodyPr/>
          <a:p>
            <a:pPr marL="0" indent="0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zh-CN" sz="3200" err="1">
                <a:solidFill>
                  <a:schemeClr val="tx1"/>
                </a:solidFill>
                <a:effectLst/>
                <a:latin typeface="+mn-ea"/>
                <a:cs typeface="+mn-ea"/>
                <a:sym typeface="+mn-ea"/>
              </a:rPr>
              <a:t>det(s</a:t>
            </a:r>
            <a:r>
              <a:rPr lang="en-US" altLang="zh-CN" sz="3200">
                <a:solidFill>
                  <a:schemeClr val="tx1"/>
                </a:solidFill>
                <a:effectLst/>
                <a:latin typeface="+mn-ea"/>
                <a:cs typeface="+mn-ea"/>
                <a:sym typeface="+mn-ea"/>
              </a:rPr>
              <a:t>)</a:t>
            </a:r>
            <a:r>
              <a:rPr lang="en-US" altLang="zh-CN" sz="3200" dirty="0">
                <a:latin typeface="+mn-ea"/>
                <a:cs typeface="+mn-ea"/>
                <a:sym typeface="+mn-ea"/>
              </a:rPr>
              <a:t>  </a:t>
            </a:r>
            <a:r>
              <a:rPr lang="zh-CN" altLang="en-US" sz="3200" dirty="0">
                <a:latin typeface="+mn-ea"/>
                <a:cs typeface="+mn-ea"/>
                <a:sym typeface="+mn-ea"/>
              </a:rPr>
              <a:t>返回</a:t>
            </a:r>
            <a:r>
              <a:rPr lang="en-US" altLang="zh-CN" sz="3200" dirty="0">
                <a:latin typeface="+mn-ea"/>
                <a:cs typeface="+mn-ea"/>
                <a:sym typeface="+mn-ea"/>
              </a:rPr>
              <a:t>s</a:t>
            </a:r>
            <a:r>
              <a:rPr lang="zh-CN" altLang="en-US" sz="3200" dirty="0">
                <a:latin typeface="+mn-ea"/>
                <a:cs typeface="+mn-ea"/>
                <a:sym typeface="+mn-ea"/>
              </a:rPr>
              <a:t>矩阵的行列式值。</a:t>
            </a:r>
            <a:endParaRPr lang="zh-CN" altLang="en-US" sz="3200" dirty="0">
              <a:latin typeface="+mn-ea"/>
              <a:cs typeface="+mn-ea"/>
            </a:endParaRPr>
          </a:p>
          <a:p>
            <a:pPr marL="0" indent="0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zh-CN" sz="3200" err="1">
                <a:solidFill>
                  <a:schemeClr val="tx1"/>
                </a:solidFill>
                <a:effectLst/>
                <a:latin typeface="+mn-ea"/>
                <a:cs typeface="+mn-ea"/>
                <a:sym typeface="+mn-ea"/>
              </a:rPr>
              <a:t>colspace(s</a:t>
            </a:r>
            <a:r>
              <a:rPr lang="en-US" altLang="zh-CN" sz="3200">
                <a:solidFill>
                  <a:schemeClr val="tx1"/>
                </a:solidFill>
                <a:effectLst/>
                <a:latin typeface="+mn-ea"/>
                <a:cs typeface="+mn-ea"/>
                <a:sym typeface="+mn-ea"/>
              </a:rPr>
              <a:t>)</a:t>
            </a:r>
            <a:r>
              <a:rPr lang="en-US" altLang="zh-CN" sz="3200" dirty="0">
                <a:latin typeface="+mn-ea"/>
                <a:cs typeface="+mn-ea"/>
                <a:sym typeface="+mn-ea"/>
              </a:rPr>
              <a:t>  </a:t>
            </a:r>
            <a:r>
              <a:rPr lang="zh-CN" altLang="en-US" sz="3200" dirty="0">
                <a:latin typeface="+mn-ea"/>
                <a:cs typeface="+mn-ea"/>
                <a:sym typeface="+mn-ea"/>
              </a:rPr>
              <a:t>返回</a:t>
            </a:r>
            <a:r>
              <a:rPr lang="en-US" altLang="zh-CN" sz="3200" dirty="0">
                <a:latin typeface="+mn-ea"/>
                <a:cs typeface="+mn-ea"/>
                <a:sym typeface="+mn-ea"/>
              </a:rPr>
              <a:t>s</a:t>
            </a:r>
            <a:r>
              <a:rPr lang="zh-CN" altLang="en-US" sz="3200" dirty="0">
                <a:latin typeface="+mn-ea"/>
                <a:cs typeface="+mn-ea"/>
                <a:sym typeface="+mn-ea"/>
              </a:rPr>
              <a:t>矩阵列空间的基。</a:t>
            </a:r>
            <a:endParaRPr lang="zh-CN" altLang="en-US" sz="3200">
              <a:latin typeface="+mn-ea"/>
              <a:cs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48930" name="标题 1148929"/>
          <p:cNvSpPr>
            <a:spLocks noGrp="1"/>
          </p:cNvSpPr>
          <p:nvPr>
            <p:ph type="title"/>
          </p:nvPr>
        </p:nvSpPr>
        <p:spPr>
          <a:xfrm>
            <a:off x="2135188" y="438785"/>
            <a:ext cx="7772400" cy="780415"/>
          </a:xfrm>
        </p:spPr>
        <p:txBody>
          <a:bodyPr anchor="b">
            <a:spAutoFit/>
          </a:bodyPr>
          <a:p>
            <a:pPr algn="l">
              <a:lnSpc>
                <a:spcPct val="140000"/>
              </a:lnSpc>
            </a:pPr>
            <a:r>
              <a:rPr lang="en-US" altLang="zh-CN" sz="3200" b="0" dirty="0">
                <a:solidFill>
                  <a:schemeClr val="tx1"/>
                </a:solidFill>
                <a:effectLst/>
                <a:latin typeface="+mn-ea"/>
                <a:ea typeface="+mn-ea"/>
                <a:cs typeface="+mn-ea"/>
              </a:rPr>
              <a:t>1.2</a:t>
            </a:r>
            <a:r>
              <a:rPr lang="en-US" altLang="zh-CN" sz="3200" b="0" dirty="0">
                <a:effectLst/>
                <a:latin typeface="+mn-ea"/>
                <a:ea typeface="+mn-ea"/>
                <a:cs typeface="+mn-ea"/>
              </a:rPr>
              <a:t>  </a:t>
            </a:r>
            <a:r>
              <a:rPr lang="zh-CN" altLang="en-US" sz="3200" b="0" dirty="0">
                <a:solidFill>
                  <a:schemeClr val="tx1"/>
                </a:solidFill>
                <a:effectLst/>
                <a:latin typeface="+mn-ea"/>
                <a:ea typeface="+mn-ea"/>
                <a:cs typeface="+mn-ea"/>
              </a:rPr>
              <a:t>微分运算</a:t>
            </a:r>
            <a:endParaRPr lang="zh-CN" altLang="en-US" sz="3200" b="0" dirty="0">
              <a:solidFill>
                <a:schemeClr val="tx1"/>
              </a:solidFill>
              <a:effectLst/>
              <a:latin typeface="+mn-ea"/>
              <a:ea typeface="+mn-ea"/>
              <a:cs typeface="+mn-ea"/>
            </a:endParaRPr>
          </a:p>
        </p:txBody>
      </p:sp>
      <p:sp>
        <p:nvSpPr>
          <p:cNvPr id="1148931" name="文本占位符 1148930"/>
          <p:cNvSpPr>
            <a:spLocks noGrp="1"/>
          </p:cNvSpPr>
          <p:nvPr>
            <p:ph type="body" idx="1"/>
          </p:nvPr>
        </p:nvSpPr>
        <p:spPr>
          <a:xfrm>
            <a:off x="2127250" y="1522413"/>
            <a:ext cx="5551488" cy="1383665"/>
          </a:xfrm>
        </p:spPr>
        <p:txBody>
          <a:bodyPr vert="horz" wrap="square" lIns="91440" tIns="45720" rIns="91440" bIns="45720" anchor="t">
            <a:spAutoFit/>
          </a:bodyPr>
          <a:p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符号函数的极限</a:t>
            </a:r>
            <a:endParaRPr lang="zh-CN" altLang="en-US" sz="28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符号函数的微分</a:t>
            </a:r>
            <a:endParaRPr lang="zh-CN" altLang="en-US" sz="2800" dirty="0"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8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符号泰勒级数展开</a:t>
            </a:r>
            <a:endParaRPr lang="zh-CN" altLang="en-US" sz="2800" dirty="0"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48932" name="矩形 1148931"/>
          <p:cNvSpPr/>
          <p:nvPr/>
        </p:nvSpPr>
        <p:spPr>
          <a:xfrm>
            <a:off x="2324100" y="2906395"/>
            <a:ext cx="7625080" cy="31076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har char="•"/>
              <a:defRPr sz="240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har char="–"/>
              <a:defRPr sz="2400" b="0" i="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har char="–"/>
              <a:defRPr sz="2400" b="0" i="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har char="»"/>
              <a:defRPr sz="2400" b="0" i="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defRPr>
            </a:lvl5pPr>
          </a:lstStyle>
          <a:p>
            <a:pPr lvl="0">
              <a:buClr>
                <a:schemeClr val="tx2"/>
              </a:buClr>
              <a:buNone/>
            </a:pPr>
            <a:r>
              <a:rPr lang="en-US" altLang="zh-CN" sz="28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limit</a:t>
            </a:r>
            <a:r>
              <a:rPr lang="zh-CN" altLang="en-US" sz="28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函数的调用格式为：</a:t>
            </a:r>
            <a:endParaRPr lang="zh-CN" altLang="en-US" sz="28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0">
              <a:buClr>
                <a:schemeClr val="tx2"/>
              </a:buClr>
              <a:buNone/>
            </a:pPr>
            <a:r>
              <a:rPr lang="zh-CN" altLang="en-US" sz="28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</a:t>
            </a:r>
            <a:r>
              <a:rPr lang="en-US" altLang="zh-CN" sz="28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limit(f,x,a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endParaRPr lang="en-US" altLang="zh-CN" sz="2800">
              <a:solidFill>
                <a:srgbClr val="0066FF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0">
              <a:buClr>
                <a:schemeClr val="tx2"/>
              </a:buClr>
              <a:buNone/>
            </a:pPr>
            <a:r>
              <a:rPr lang="en-US" altLang="zh-CN" sz="2800">
                <a:solidFill>
                  <a:srgbClr val="FF0066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lang="en-US" altLang="zh-CN" sz="28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sz="28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：函数 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en-US" sz="28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：变量 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altLang="en-US" sz="28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：逼近值</a:t>
            </a:r>
            <a:endParaRPr lang="zh-CN" altLang="en-US" sz="28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0">
              <a:buClr>
                <a:schemeClr val="tx2"/>
              </a:buClr>
              <a:buNone/>
            </a:pPr>
            <a:r>
              <a:rPr lang="en-US" altLang="zh-CN" sz="28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limit</a:t>
            </a:r>
            <a:r>
              <a:rPr lang="zh-CN" altLang="en-US" sz="28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函数的另一种功能是求单边极限，其调用格式为：</a:t>
            </a:r>
            <a:endParaRPr lang="zh-CN" altLang="en-US" sz="2800" b="1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0">
              <a:buClr>
                <a:schemeClr val="tx2"/>
              </a:buClr>
              <a:buNone/>
            </a:pP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limit(f,x,a,'right')</a:t>
            </a:r>
            <a:r>
              <a:rPr lang="en-US" altLang="zh-CN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或 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limit(f,x,a,'left')</a:t>
            </a:r>
            <a:endParaRPr lang="en-US" altLang="zh-CN" sz="280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2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8932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2">
                                            <p:txEl>
                                              <p:charRg st="15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48932">
                                            <p:txEl>
                                              <p:charRg st="15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2">
                                            <p:txEl>
                                              <p:charRg st="34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48932">
                                            <p:txEl>
                                              <p:charRg st="34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2">
                                            <p:txEl>
                                              <p:charRg st="69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48932">
                                            <p:txEl>
                                              <p:charRg st="69" end="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2">
                                            <p:txEl>
                                              <p:charRg st="97" end="1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48932">
                                            <p:txEl>
                                              <p:charRg st="97" end="1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893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07970" name="标题 1107969"/>
          <p:cNvSpPr>
            <a:spLocks noGrp="1"/>
          </p:cNvSpPr>
          <p:nvPr>
            <p:ph type="title"/>
          </p:nvPr>
        </p:nvSpPr>
        <p:spPr>
          <a:xfrm>
            <a:off x="2124075" y="365443"/>
            <a:ext cx="8159750" cy="521970"/>
          </a:xfrm>
        </p:spPr>
        <p:txBody>
          <a:bodyPr anchor="b">
            <a:spAutoFit/>
          </a:bodyPr>
          <a:p>
            <a:pPr algn="l">
              <a:buClr>
                <a:schemeClr val="tx2"/>
              </a:buClr>
            </a:pPr>
            <a:r>
              <a:rPr lang="zh-CN" altLang="en-US" b="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求极限例子</a:t>
            </a:r>
            <a:endParaRPr lang="zh-CN" altLang="en-US" b="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07971" name="文本占位符 1107970"/>
          <p:cNvSpPr>
            <a:spLocks noGrp="1"/>
          </p:cNvSpPr>
          <p:nvPr>
            <p:ph type="body" idx="1"/>
          </p:nvPr>
        </p:nvSpPr>
        <p:spPr>
          <a:xfrm>
            <a:off x="1919288" y="1052513"/>
            <a:ext cx="8569325" cy="4965065"/>
          </a:xfrm>
        </p:spPr>
        <p:txBody>
          <a:bodyPr wrap="square">
            <a:spAutoFit/>
          </a:bodyPr>
          <a:p>
            <a:pPr>
              <a:lnSpc>
                <a:spcPct val="120000"/>
              </a:lnSpc>
              <a:buClr>
                <a:schemeClr val="tx2"/>
              </a:buClr>
              <a:buNone/>
            </a:pPr>
            <a:r>
              <a:rPr lang="zh-CN" altLang="en-US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lang="en-US" altLang="zh-CN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MATLAB</a:t>
            </a:r>
            <a:r>
              <a:rPr lang="zh-CN" altLang="en-US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命令窗口，输入命令</a:t>
            </a:r>
            <a:r>
              <a:rPr lang="zh-CN" altLang="en-US" dirty="0">
                <a:effectLst/>
              </a:rPr>
              <a:t>：</a:t>
            </a:r>
            <a:endParaRPr lang="zh-CN" altLang="en-US" b="1" dirty="0">
              <a:effectLst/>
            </a:endParaRPr>
          </a:p>
          <a:p>
            <a:pPr>
              <a:lnSpc>
                <a:spcPct val="120000"/>
              </a:lnSpc>
              <a:buClr>
                <a:schemeClr val="tx2"/>
              </a:buClr>
              <a:buNone/>
            </a:pPr>
            <a:r>
              <a:rPr lang="en-US" altLang="zh-CN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syms</a:t>
            </a:r>
            <a:r>
              <a:rPr lang="en-US" altLang="zh-CN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a m x;</a:t>
            </a:r>
            <a:endParaRPr lang="en-US" altLang="zh-CN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20000"/>
              </a:lnSpc>
              <a:buClr>
                <a:schemeClr val="tx2"/>
              </a:buClr>
              <a:buNone/>
            </a:pPr>
            <a:r>
              <a:rPr lang="en-US" altLang="zh-CN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f=(x^(1/m)-a^(1/m))/(x-a);</a:t>
            </a:r>
            <a:endParaRPr lang="en-US" altLang="zh-CN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20000"/>
              </a:lnSpc>
              <a:buClr>
                <a:schemeClr val="tx2"/>
              </a:buClr>
              <a:buNone/>
            </a:pP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limit(f,x,a)                    %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求极限</a:t>
            </a:r>
            <a:endParaRPr lang="zh-CN" altLang="en-US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20000"/>
              </a:lnSpc>
              <a:buClr>
                <a:schemeClr val="tx2"/>
              </a:buClr>
              <a:buNone/>
            </a:pPr>
            <a:r>
              <a:rPr lang="en-US" altLang="zh-CN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f=(sin(a+x)-sin(a-x))/x;</a:t>
            </a:r>
            <a:endParaRPr lang="en-US" altLang="zh-CN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20000"/>
              </a:lnSpc>
              <a:buClr>
                <a:schemeClr val="tx2"/>
              </a:buClr>
              <a:buNone/>
            </a:pP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limit(f)                       %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求极限</a:t>
            </a:r>
            <a:endParaRPr lang="zh-CN" altLang="en-US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20000"/>
              </a:lnSpc>
              <a:buClr>
                <a:schemeClr val="tx2"/>
              </a:buClr>
              <a:buNone/>
            </a:pPr>
            <a:r>
              <a:rPr lang="en-US" altLang="zh-CN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limit(f,inf</a:t>
            </a: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                     %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求</a:t>
            </a: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函数在</a:t>
            </a: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x→∞(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包括</a:t>
            </a: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+∞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-∞)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处极限</a:t>
            </a:r>
            <a:endParaRPr lang="zh-CN" altLang="en-US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20000"/>
              </a:lnSpc>
              <a:buClr>
                <a:schemeClr val="tx2"/>
              </a:buClr>
              <a:buNone/>
            </a:pPr>
            <a:r>
              <a:rPr lang="en-US" altLang="zh-CN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limit(f,x,inf,'left</a:t>
            </a: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')               %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求极限</a:t>
            </a:r>
            <a:endParaRPr lang="zh-CN" altLang="en-US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20000"/>
              </a:lnSpc>
              <a:buClr>
                <a:schemeClr val="tx2"/>
              </a:buClr>
              <a:buNone/>
            </a:pPr>
            <a:r>
              <a:rPr lang="en-US" altLang="zh-CN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f=(sqrt(x)-sqrt(a)-sqrt(x-a))/sqrt(x</a:t>
            </a:r>
            <a:r>
              <a:rPr lang="en-US" altLang="zh-CN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*x-a*a);</a:t>
            </a:r>
            <a:endParaRPr lang="en-US" altLang="zh-CN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20000"/>
              </a:lnSpc>
              <a:buClr>
                <a:schemeClr val="tx2"/>
              </a:buClr>
              <a:buNone/>
            </a:pP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limit(f,x,a,'right')                   %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求极限</a:t>
            </a:r>
            <a:endParaRPr lang="zh-CN" altLang="en-US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10018" name="标题 1110017"/>
          <p:cNvSpPr>
            <a:spLocks noGrp="1"/>
          </p:cNvSpPr>
          <p:nvPr>
            <p:ph type="title"/>
          </p:nvPr>
        </p:nvSpPr>
        <p:spPr>
          <a:xfrm>
            <a:off x="2208530" y="670878"/>
            <a:ext cx="8159750" cy="521970"/>
          </a:xfrm>
        </p:spPr>
        <p:txBody>
          <a:bodyPr anchor="b">
            <a:spAutoFit/>
          </a:bodyPr>
          <a:p>
            <a:pPr algn="l">
              <a:buClr>
                <a:schemeClr val="tx2"/>
              </a:buClr>
            </a:pPr>
            <a:r>
              <a:rPr lang="zh-CN" altLang="en-US" b="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符号函数的微分</a:t>
            </a:r>
            <a:endParaRPr lang="zh-CN" altLang="en-US" b="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10019" name="文本占位符 1110018"/>
          <p:cNvSpPr>
            <a:spLocks noGrp="1"/>
          </p:cNvSpPr>
          <p:nvPr>
            <p:ph type="body" idx="1"/>
          </p:nvPr>
        </p:nvSpPr>
        <p:spPr>
          <a:xfrm>
            <a:off x="2208213" y="1522413"/>
            <a:ext cx="8280400" cy="2632075"/>
          </a:xfrm>
        </p:spPr>
        <p:txBody>
          <a:bodyPr wrap="square">
            <a:spAutoFit/>
          </a:bodyPr>
          <a:p>
            <a:pPr marL="92075" indent="-92075">
              <a:buClr>
                <a:schemeClr val="tx2"/>
              </a:buClr>
              <a:buNone/>
            </a:pPr>
            <a:r>
              <a:rPr lang="en-US" altLang="zh-CN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MATLAB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中的微分函数为：</a:t>
            </a:r>
            <a:endParaRPr lang="zh-CN" altLang="en-US" sz="28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92075" indent="-92075">
              <a:buClr>
                <a:schemeClr val="tx2"/>
              </a:buClr>
              <a:buNone/>
            </a:pPr>
            <a:r>
              <a:rPr lang="zh-CN" altLang="en-US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</a:t>
            </a:r>
            <a:r>
              <a:rPr lang="en-US" altLang="zh-CN" sz="28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diff(f,x,n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endParaRPr lang="en-US" altLang="zh-CN" sz="280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92075" indent="-92075">
              <a:lnSpc>
                <a:spcPct val="130000"/>
              </a:lnSpc>
              <a:buClr>
                <a:schemeClr val="tx2"/>
              </a:buClr>
              <a:buNone/>
            </a:pPr>
            <a:r>
              <a:rPr lang="en-US" altLang="zh-CN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diff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函数求函数</a:t>
            </a:r>
            <a:r>
              <a:rPr lang="en-US" altLang="zh-CN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对变量</a:t>
            </a:r>
            <a:r>
              <a:rPr lang="en-US" altLang="zh-CN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lang="en-US" altLang="zh-CN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n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阶导数。参数</a:t>
            </a:r>
            <a:r>
              <a:rPr lang="en-US" altLang="zh-CN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的用法同求极限函数</a:t>
            </a:r>
            <a:r>
              <a:rPr lang="en-US" altLang="zh-CN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limit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，可以缺省，缺省值与</a:t>
            </a:r>
            <a:r>
              <a:rPr lang="en-US" altLang="zh-CN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limit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相同，</a:t>
            </a:r>
            <a:r>
              <a:rPr lang="en-US" altLang="zh-CN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n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的缺省值是</a:t>
            </a:r>
            <a:r>
              <a:rPr lang="en-US" altLang="zh-CN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28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zh-CN" altLang="en-US" sz="28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19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0019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19">
                                            <p:txEl>
                                              <p:charRg st="15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10019">
                                            <p:txEl>
                                              <p:charRg st="15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19">
                                            <p:txEl>
                                              <p:charRg st="41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10019">
                                            <p:txEl>
                                              <p:charRg st="41" end="1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001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12066" name="标题 1112065"/>
          <p:cNvSpPr>
            <a:spLocks noGrp="1"/>
          </p:cNvSpPr>
          <p:nvPr>
            <p:ph type="title"/>
          </p:nvPr>
        </p:nvSpPr>
        <p:spPr>
          <a:xfrm>
            <a:off x="1992313" y="137478"/>
            <a:ext cx="8159750" cy="337185"/>
          </a:xfrm>
        </p:spPr>
        <p:txBody>
          <a:bodyPr anchor="b">
            <a:spAutoFit/>
          </a:bodyPr>
          <a:p>
            <a:pPr>
              <a:buClr>
                <a:schemeClr val="tx2"/>
              </a:buClr>
            </a:pPr>
            <a:r>
              <a:rPr lang="en-US" altLang="zh-CN" sz="1600" b="0">
                <a:solidFill>
                  <a:srgbClr val="0000FF"/>
                </a:solidFill>
              </a:rPr>
              <a:t> </a:t>
            </a:r>
            <a:endParaRPr lang="en-US" altLang="zh-CN" sz="1600" b="0">
              <a:solidFill>
                <a:srgbClr val="0000FF"/>
              </a:solidFill>
            </a:endParaRPr>
          </a:p>
        </p:txBody>
      </p:sp>
      <p:sp>
        <p:nvSpPr>
          <p:cNvPr id="1112067" name="文本占位符 1112066"/>
          <p:cNvSpPr>
            <a:spLocks noGrp="1"/>
          </p:cNvSpPr>
          <p:nvPr>
            <p:ph type="body" idx="1"/>
          </p:nvPr>
        </p:nvSpPr>
        <p:spPr>
          <a:xfrm>
            <a:off x="1755140" y="966470"/>
            <a:ext cx="8634730" cy="5323205"/>
          </a:xfrm>
        </p:spPr>
        <p:txBody>
          <a:bodyPr wrap="square">
            <a:spAutoFit/>
          </a:bodyPr>
          <a:p>
            <a:pPr>
              <a:buClr>
                <a:schemeClr val="tx2"/>
              </a:buClr>
              <a:buNone/>
            </a:pP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例求函数的</a:t>
            </a: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微分</a:t>
            </a: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导数。命令如下：</a:t>
            </a:r>
            <a:endParaRPr lang="zh-CN" altLang="en-US" sz="20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buClr>
                <a:schemeClr val="tx2"/>
              </a:buClr>
              <a:buNone/>
            </a:pPr>
            <a:r>
              <a:rPr lang="en-US" altLang="zh-CN" sz="20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syms</a:t>
            </a:r>
            <a:r>
              <a:rPr lang="en-US" altLang="zh-CN" sz="20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a b t x y z;</a:t>
            </a:r>
            <a:endParaRPr lang="en-US" altLang="zh-CN" sz="200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buClr>
                <a:schemeClr val="tx2"/>
              </a:buClr>
              <a:buNone/>
            </a:pPr>
            <a:r>
              <a:rPr lang="en-US" altLang="zh-CN" sz="20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f=sqrt(1+exp(x));</a:t>
            </a:r>
            <a:endParaRPr lang="en-US" altLang="zh-CN" sz="200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buClr>
                <a:schemeClr val="tx2"/>
              </a:buClr>
              <a:buNone/>
            </a:pP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diff(f)                  %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未指定求导变量和阶数，按缺省规则处理</a:t>
            </a:r>
            <a:endParaRPr lang="zh-CN" altLang="en-US" sz="20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buClr>
                <a:schemeClr val="tx2"/>
              </a:buClr>
              <a:buNone/>
            </a:pPr>
            <a:r>
              <a:rPr lang="en-US" altLang="zh-CN" sz="20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f=x*cos(x</a:t>
            </a:r>
            <a:r>
              <a:rPr lang="en-US" altLang="zh-CN" sz="20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);</a:t>
            </a:r>
            <a:endParaRPr lang="en-US" altLang="zh-CN" sz="200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buClr>
                <a:schemeClr val="tx2"/>
              </a:buClr>
              <a:buNone/>
            </a:pP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diff(f,x,2)               %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求</a:t>
            </a: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</a:t>
            </a: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的二阶导数</a:t>
            </a:r>
            <a:endParaRPr lang="zh-CN" altLang="en-US" sz="20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buClr>
                <a:schemeClr val="tx2"/>
              </a:buClr>
              <a:buNone/>
            </a:pP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diff(f,x,3)               %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求</a:t>
            </a: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</a:t>
            </a: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的三阶导数</a:t>
            </a:r>
            <a:endParaRPr lang="zh-CN" altLang="en-US" sz="20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buClr>
                <a:schemeClr val="tx2"/>
              </a:buClr>
              <a:buNone/>
            </a:pPr>
            <a:r>
              <a:rPr lang="en-US" altLang="zh-CN" sz="20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f1=a*cos(t);f2=b*sin(t);</a:t>
            </a:r>
            <a:endParaRPr lang="en-US" altLang="zh-CN" sz="200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buClr>
                <a:schemeClr val="tx2"/>
              </a:buClr>
              <a:buNone/>
            </a:pP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diff(f2)/diff(f1)           %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按参数方程求导公式求</a:t>
            </a: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</a:t>
            </a: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的导数</a:t>
            </a:r>
            <a:endParaRPr lang="zh-CN" altLang="en-US" sz="20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buClr>
                <a:schemeClr val="tx2"/>
              </a:buClr>
              <a:buNone/>
            </a:pP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(diff(f1)*diff(f2,2)-diff(f1,2)*diff(f2))/(diff(f1))^3    %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求</a:t>
            </a: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</a:t>
            </a: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的二阶导数</a:t>
            </a:r>
            <a:endParaRPr lang="zh-CN" altLang="en-US" sz="20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buClr>
                <a:schemeClr val="tx2"/>
              </a:buClr>
              <a:buNone/>
            </a:pPr>
            <a:r>
              <a:rPr lang="en-US" altLang="zh-CN" sz="20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f=x*exp(y)/y^2;</a:t>
            </a:r>
            <a:endParaRPr lang="en-US" altLang="zh-CN" sz="200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buClr>
                <a:schemeClr val="tx2"/>
              </a:buClr>
              <a:buNone/>
            </a:pP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diff(f,x)                 %z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</a:t>
            </a: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的偏导数</a:t>
            </a:r>
            <a:endParaRPr lang="zh-CN" altLang="en-US" sz="20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buClr>
                <a:schemeClr val="tx2"/>
              </a:buClr>
              <a:buNone/>
            </a:pP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diff(f,y)                 %z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</a:t>
            </a: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的偏导数</a:t>
            </a:r>
            <a:endParaRPr lang="zh-CN" altLang="en-US" sz="20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buClr>
                <a:schemeClr val="tx2"/>
              </a:buClr>
              <a:buNone/>
            </a:pPr>
            <a:r>
              <a:rPr lang="en-US" altLang="zh-CN" sz="20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f=x^2+y^2+z^2-a^2;</a:t>
            </a:r>
            <a:endParaRPr lang="en-US" altLang="zh-CN" sz="200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buClr>
                <a:schemeClr val="tx2"/>
              </a:buClr>
              <a:buNone/>
            </a:pPr>
            <a:r>
              <a:rPr lang="en-US" altLang="zh-CN" sz="20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zx</a:t>
            </a: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=-diff(f,x)/diff(f,z)      %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按隐函数求导公式求</a:t>
            </a: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z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</a:t>
            </a: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的偏导数</a:t>
            </a:r>
            <a:endParaRPr lang="zh-CN" altLang="en-US" sz="20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buClr>
                <a:schemeClr val="tx2"/>
              </a:buClr>
              <a:buNone/>
            </a:pPr>
            <a:r>
              <a:rPr lang="en-US" altLang="zh-CN" sz="20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zy</a:t>
            </a: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=-diff(f,y)/diff(f,z)      %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按隐函数求导公式求</a:t>
            </a: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z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</a:t>
            </a:r>
            <a:r>
              <a:rPr lang="en-US" altLang="zh-CN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</a:t>
            </a:r>
            <a:r>
              <a:rPr lang="zh-CN" altLang="en-US" sz="20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的偏导数</a:t>
            </a:r>
            <a:endParaRPr lang="zh-CN" altLang="en-US" sz="20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14114" name="标题 1114113"/>
          <p:cNvSpPr>
            <a:spLocks noGrp="1"/>
          </p:cNvSpPr>
          <p:nvPr>
            <p:ph type="title"/>
          </p:nvPr>
        </p:nvSpPr>
        <p:spPr>
          <a:xfrm>
            <a:off x="2279650" y="242253"/>
            <a:ext cx="8159750" cy="337185"/>
          </a:xfrm>
        </p:spPr>
        <p:txBody>
          <a:bodyPr anchor="b">
            <a:spAutoFit/>
          </a:bodyPr>
          <a:p>
            <a:pPr algn="l">
              <a:buClr>
                <a:schemeClr val="tx2"/>
              </a:buClr>
            </a:pPr>
            <a:r>
              <a:rPr lang="zh-CN" sz="1600" b="0" dirty="0">
                <a:solidFill>
                  <a:srgbClr val="0000FF"/>
                </a:solidFill>
              </a:rPr>
              <a:t>。</a:t>
            </a:r>
            <a:endParaRPr lang="zh-CN" sz="1600" b="0" dirty="0">
              <a:solidFill>
                <a:srgbClr val="0000FF"/>
              </a:solidFill>
            </a:endParaRPr>
          </a:p>
        </p:txBody>
      </p:sp>
      <p:sp>
        <p:nvSpPr>
          <p:cNvPr id="1114115" name="文本占位符 1114114"/>
          <p:cNvSpPr>
            <a:spLocks noGrp="1"/>
          </p:cNvSpPr>
          <p:nvPr>
            <p:ph type="body" idx="1"/>
          </p:nvPr>
        </p:nvSpPr>
        <p:spPr>
          <a:xfrm>
            <a:off x="1992313" y="1401763"/>
            <a:ext cx="8351837" cy="4742815"/>
          </a:xfrm>
        </p:spPr>
        <p:txBody>
          <a:bodyPr wrap="square">
            <a:spAutoFit/>
          </a:bodyPr>
          <a:p>
            <a:pPr>
              <a:lnSpc>
                <a:spcPct val="120000"/>
              </a:lnSpc>
              <a:buClr>
                <a:schemeClr val="tx2"/>
              </a:buClr>
              <a:buNone/>
            </a:pPr>
            <a:r>
              <a:rPr lang="zh-CN" altLang="en-US" sz="28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例  在曲线</a:t>
            </a:r>
            <a:r>
              <a:rPr lang="en-US" altLang="zh-CN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y=x</a:t>
            </a:r>
            <a:r>
              <a:rPr lang="en-US" altLang="zh-CN" sz="2800" baseline="30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en-US" altLang="zh-CN" sz="28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+3x-2</a:t>
            </a:r>
            <a:r>
              <a:rPr lang="zh-CN" altLang="en-US" sz="28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上哪一点的切线与直线</a:t>
            </a:r>
            <a:r>
              <a:rPr lang="en-US" altLang="zh-CN" sz="28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y=4x-1</a:t>
            </a:r>
            <a:r>
              <a:rPr lang="zh-CN" altLang="en-US" sz="28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平行。</a:t>
            </a:r>
            <a:endParaRPr lang="zh-CN" altLang="en-US" sz="28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20000"/>
              </a:lnSpc>
              <a:buClr>
                <a:schemeClr val="tx2"/>
              </a:buClr>
              <a:buNone/>
            </a:pPr>
            <a:r>
              <a:rPr lang="zh-CN" altLang="en-US" sz="28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命令如下：</a:t>
            </a:r>
            <a:endParaRPr lang="zh-CN" altLang="en-US" sz="28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20000"/>
              </a:lnSpc>
              <a:buClr>
                <a:schemeClr val="tx2"/>
              </a:buClr>
              <a:buNone/>
            </a:pPr>
            <a:r>
              <a:rPr lang="en-US" altLang="zh-CN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x=sym('x');   </a:t>
            </a:r>
            <a:endParaRPr lang="en-US" altLang="zh-CN" sz="2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20000"/>
              </a:lnSpc>
              <a:buClr>
                <a:schemeClr val="tx2"/>
              </a:buClr>
              <a:buNone/>
            </a:pPr>
            <a:r>
              <a:rPr lang="en-US" altLang="zh-CN" sz="28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y=x^3+3*x-2;            %</a:t>
            </a:r>
            <a:r>
              <a:rPr lang="zh-CN" altLang="en-US" sz="28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定义曲线函数</a:t>
            </a:r>
            <a:endParaRPr lang="zh-CN" altLang="en-US" sz="28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20000"/>
              </a:lnSpc>
              <a:buClr>
                <a:schemeClr val="tx2"/>
              </a:buClr>
              <a:buNone/>
            </a:pPr>
            <a:r>
              <a:rPr lang="en-US" altLang="zh-CN" sz="28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f=diff(y);                %</a:t>
            </a:r>
            <a:r>
              <a:rPr lang="zh-CN" altLang="en-US" sz="28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对曲线求导数</a:t>
            </a:r>
            <a:endParaRPr lang="zh-CN" altLang="en-US" sz="28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20000"/>
              </a:lnSpc>
              <a:buClr>
                <a:schemeClr val="tx2"/>
              </a:buClr>
              <a:buNone/>
            </a:pPr>
            <a:r>
              <a:rPr lang="en-US" altLang="zh-CN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g=f-4;</a:t>
            </a:r>
            <a:endParaRPr lang="en-US" altLang="zh-CN" sz="2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20000"/>
              </a:lnSpc>
              <a:buClr>
                <a:schemeClr val="tx2"/>
              </a:buClr>
              <a:buNone/>
            </a:pPr>
            <a:r>
              <a:rPr lang="en-US" altLang="zh-CN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solve(g)</a:t>
            </a:r>
            <a:r>
              <a:rPr lang="en-US" altLang="zh-CN" sz="28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%</a:t>
            </a:r>
            <a:r>
              <a:rPr lang="zh-CN" altLang="en-US" sz="28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求方程</a:t>
            </a:r>
            <a:r>
              <a:rPr lang="en-US" altLang="zh-CN" sz="28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f-4=0</a:t>
            </a:r>
            <a:r>
              <a:rPr lang="zh-CN" altLang="en-US" sz="28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的根，即求曲线何处的导数为</a:t>
            </a:r>
            <a:r>
              <a:rPr lang="en-US" altLang="zh-CN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endParaRPr lang="en-US" altLang="zh-CN" sz="2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5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4115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5">
                                            <p:txEl>
                                              <p:charRg st="35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14115">
                                            <p:txEl>
                                              <p:charRg st="35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5">
                                            <p:txEl>
                                              <p:charRg st="41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14115">
                                            <p:txEl>
                                              <p:charRg st="41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5">
                                            <p:txEl>
                                              <p:charRg st="56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14115">
                                            <p:txEl>
                                              <p:charRg st="56" end="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5">
                                            <p:txEl>
                                              <p:charRg st="88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14115">
                                            <p:txEl>
                                              <p:charRg st="88" end="1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5">
                                            <p:txEl>
                                              <p:charRg st="122" end="1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14115">
                                            <p:txEl>
                                              <p:charRg st="122" end="1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5">
                                            <p:txEl>
                                              <p:charRg st="129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14115">
                                            <p:txEl>
                                              <p:charRg st="129" end="1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411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76578" name="标题 1176577"/>
          <p:cNvSpPr>
            <a:spLocks noGrp="1"/>
          </p:cNvSpPr>
          <p:nvPr>
            <p:ph type="title"/>
          </p:nvPr>
        </p:nvSpPr>
        <p:spPr>
          <a:xfrm>
            <a:off x="2320290" y="598488"/>
            <a:ext cx="5518150" cy="607695"/>
          </a:xfrm>
        </p:spPr>
        <p:txBody>
          <a:bodyPr wrap="square" anchor="b">
            <a:spAutoFit/>
          </a:bodyPr>
          <a:p>
            <a:pPr algn="l">
              <a:lnSpc>
                <a:spcPct val="120000"/>
              </a:lnSpc>
              <a:buClr>
                <a:schemeClr val="tx2"/>
              </a:buClr>
            </a:pPr>
            <a:r>
              <a:rPr lang="zh-CN" altLang="en-US" b="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泰勒级数</a:t>
            </a:r>
            <a:endParaRPr lang="zh-CN" altLang="en-US" b="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76579" name="文本占位符 1176578"/>
          <p:cNvSpPr>
            <a:spLocks noGrp="1"/>
          </p:cNvSpPr>
          <p:nvPr>
            <p:ph type="body" idx="1"/>
          </p:nvPr>
        </p:nvSpPr>
        <p:spPr>
          <a:xfrm>
            <a:off x="2063750" y="1446213"/>
            <a:ext cx="8064500" cy="4521835"/>
          </a:xfrm>
        </p:spPr>
        <p:txBody>
          <a:bodyPr wrap="square">
            <a:spAutoFit/>
          </a:bodyPr>
          <a:p>
            <a:pPr marL="0" indent="0">
              <a:lnSpc>
                <a:spcPct val="120000"/>
              </a:lnSpc>
              <a:buNone/>
            </a:pPr>
            <a:r>
              <a:rPr lang="en-US" altLang="zh-CN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matlab</a:t>
            </a:r>
            <a:r>
              <a:rPr lang="zh-CN" altLang="en-US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中提供了将函数展开为幂级数的函数</a:t>
            </a:r>
            <a:r>
              <a:rPr lang="en-US" altLang="zh-CN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taylor</a:t>
            </a:r>
            <a:r>
              <a:rPr lang="zh-CN" altLang="en-US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，其调用格式为：</a:t>
            </a:r>
            <a:endParaRPr lang="zh-CN" altLang="en-US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65125" lvl="1" indent="92075">
              <a:lnSpc>
                <a:spcPct val="120000"/>
              </a:lnSpc>
              <a:buClr>
                <a:schemeClr val="tx1"/>
              </a:buClr>
              <a:buNone/>
            </a:pPr>
            <a:r>
              <a:rPr lang="en-US" altLang="zh-CN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taylor(f,n,x,a</a:t>
            </a:r>
            <a:r>
              <a:rPr lang="en-US" altLang="zh-CN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endParaRPr lang="en-US" altLang="zh-CN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65125" lvl="1" indent="92075">
              <a:lnSpc>
                <a:spcPct val="120000"/>
              </a:lnSpc>
              <a:buClr>
                <a:schemeClr val="tx1"/>
              </a:buClr>
              <a:buNone/>
            </a:pPr>
            <a:r>
              <a:rPr lang="zh-CN" altLang="en-US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例</a:t>
            </a:r>
            <a:r>
              <a:rPr lang="en-US" altLang="zh-CN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:</a:t>
            </a:r>
            <a:r>
              <a:rPr lang="zh-CN" altLang="en-US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求函数在指定点的泰勒展开式。</a:t>
            </a:r>
            <a:endParaRPr lang="zh-CN" altLang="en-US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65125" lvl="1" indent="92075">
              <a:lnSpc>
                <a:spcPct val="120000"/>
              </a:lnSpc>
              <a:buClr>
                <a:schemeClr val="tx1"/>
              </a:buClr>
              <a:buNone/>
            </a:pPr>
            <a:r>
              <a:rPr lang="zh-CN" altLang="en-US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命令如下：</a:t>
            </a:r>
            <a:endParaRPr lang="zh-CN" altLang="en-US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65125" lvl="1" indent="92075">
              <a:lnSpc>
                <a:spcPct val="120000"/>
              </a:lnSpc>
              <a:buClr>
                <a:schemeClr val="tx1"/>
              </a:buClr>
              <a:buNone/>
            </a:pPr>
            <a:r>
              <a:rPr lang="en-US" altLang="zh-CN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x=sym('x');</a:t>
            </a:r>
            <a:endParaRPr lang="en-US" altLang="zh-CN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65125" lvl="1" indent="92075">
              <a:lnSpc>
                <a:spcPct val="120000"/>
              </a:lnSpc>
              <a:buClr>
                <a:schemeClr val="tx1"/>
              </a:buClr>
              <a:buNone/>
            </a:pPr>
            <a:r>
              <a:rPr lang="en-US" altLang="zh-CN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f1=(1+x+x^2)/(1-x+x^2);</a:t>
            </a:r>
            <a:endParaRPr lang="en-US" altLang="zh-CN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65125" lvl="1" indent="92075">
              <a:lnSpc>
                <a:spcPct val="120000"/>
              </a:lnSpc>
              <a:buClr>
                <a:schemeClr val="tx1"/>
              </a:buClr>
              <a:buNone/>
            </a:pPr>
            <a:r>
              <a:rPr lang="en-US" altLang="zh-CN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f2=sqrt(1-2*x+x^3)-(1-3*x+x^2)^(1/3);</a:t>
            </a:r>
            <a:endParaRPr lang="en-US" altLang="zh-CN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65125" lvl="1" indent="92075">
              <a:lnSpc>
                <a:spcPct val="120000"/>
              </a:lnSpc>
              <a:buClr>
                <a:schemeClr val="tx1"/>
              </a:buClr>
              <a:buNone/>
            </a:pPr>
            <a:r>
              <a:rPr lang="en-US" altLang="zh-CN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taylor(f1,x,5)     %</a:t>
            </a:r>
            <a:r>
              <a:rPr lang="zh-CN" altLang="en-US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展开到</a:t>
            </a:r>
            <a:r>
              <a:rPr lang="en-US" altLang="zh-CN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en-US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lang="en-US" altLang="zh-CN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次幂时应选择</a:t>
            </a:r>
            <a:r>
              <a:rPr lang="en-US" altLang="zh-CN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n=5</a:t>
            </a:r>
            <a:endParaRPr lang="en-US" altLang="zh-CN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65125" lvl="1" indent="92075">
              <a:lnSpc>
                <a:spcPct val="120000"/>
              </a:lnSpc>
              <a:buClr>
                <a:schemeClr val="tx1"/>
              </a:buClr>
              <a:buNone/>
            </a:pPr>
            <a:r>
              <a:rPr lang="en-US" altLang="zh-CN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taylor(f2,6)  </a:t>
            </a:r>
            <a:r>
              <a:rPr lang="en-US" altLang="zh-CN" b="1">
                <a:solidFill>
                  <a:srgbClr val="0066FF"/>
                </a:solidFill>
              </a:rPr>
              <a:t>               </a:t>
            </a:r>
            <a:endParaRPr lang="en-US" altLang="zh-CN" b="1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6579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76579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6579">
                                            <p:txEl>
                                              <p:charRg st="37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76579">
                                            <p:txEl>
                                              <p:charRg st="37" end="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6579">
                                            <p:txEl>
                                              <p:charRg st="53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76579">
                                            <p:txEl>
                                              <p:charRg st="53" end="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6579">
                                            <p:txEl>
                                              <p:charRg st="70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76579">
                                            <p:txEl>
                                              <p:charRg st="70" end="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6579">
                                            <p:txEl>
                                              <p:charRg st="76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76579">
                                            <p:txEl>
                                              <p:charRg st="76" end="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6579">
                                            <p:txEl>
                                              <p:charRg st="88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76579">
                                            <p:txEl>
                                              <p:charRg st="88" end="1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6579">
                                            <p:txEl>
                                              <p:charRg st="112" end="1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76579">
                                            <p:txEl>
                                              <p:charRg st="112" end="1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6579">
                                            <p:txEl>
                                              <p:charRg st="150" end="1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76579">
                                            <p:txEl>
                                              <p:charRg st="150" end="1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6579">
                                            <p:txEl>
                                              <p:charRg st="186" end="2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76579">
                                            <p:txEl>
                                              <p:charRg st="186" end="2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657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50978" name="标题 1150977"/>
          <p:cNvSpPr>
            <a:spLocks noGrp="1"/>
          </p:cNvSpPr>
          <p:nvPr>
            <p:ph type="title"/>
          </p:nvPr>
        </p:nvSpPr>
        <p:spPr>
          <a:xfrm>
            <a:off x="2135188" y="525145"/>
            <a:ext cx="7772400" cy="694055"/>
          </a:xfrm>
        </p:spPr>
        <p:txBody>
          <a:bodyPr anchor="b">
            <a:spAutoFit/>
          </a:bodyPr>
          <a:p>
            <a:pPr algn="l">
              <a:lnSpc>
                <a:spcPct val="140000"/>
              </a:lnSpc>
            </a:pPr>
            <a:r>
              <a:rPr lang="en-US" altLang="zh-CN" b="0" dirty="0">
                <a:solidFill>
                  <a:schemeClr val="tx1"/>
                </a:solidFill>
                <a:effectLst/>
              </a:rPr>
              <a:t>1.3   </a:t>
            </a:r>
            <a:r>
              <a:rPr lang="zh-CN" altLang="en-US" b="0" dirty="0">
                <a:solidFill>
                  <a:schemeClr val="tx1"/>
                </a:solidFill>
                <a:effectLst/>
              </a:rPr>
              <a:t>积分运算</a:t>
            </a:r>
            <a:endParaRPr lang="en-US" altLang="zh-CN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1150979" name="文本占位符 1150978"/>
          <p:cNvSpPr>
            <a:spLocks noGrp="1"/>
          </p:cNvSpPr>
          <p:nvPr>
            <p:ph type="body" idx="1"/>
          </p:nvPr>
        </p:nvSpPr>
        <p:spPr>
          <a:xfrm>
            <a:off x="1992313" y="1273175"/>
            <a:ext cx="8208962" cy="3636010"/>
          </a:xfrm>
        </p:spPr>
        <p:txBody>
          <a:bodyPr vert="horz" wrap="square" lIns="91440" tIns="45720" rIns="91440" bIns="45720" anchor="t">
            <a:spAutoFit/>
          </a:bodyPr>
          <a:p>
            <a:pPr marL="274955" indent="-274955">
              <a:lnSpc>
                <a:spcPct val="120000"/>
              </a:lnSpc>
              <a:buClr>
                <a:schemeClr val="tx2"/>
              </a:buClr>
            </a:pP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lang="en-US" altLang="zh-CN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matlab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中，求不定积分的函数是</a:t>
            </a:r>
            <a:r>
              <a:rPr lang="en-US" altLang="zh-CN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int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，其调用格式为：</a:t>
            </a:r>
            <a:r>
              <a:rPr lang="en-US" altLang="zh-CN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int(f,x</a:t>
            </a:r>
            <a:r>
              <a:rPr lang="en-US" altLang="zh-CN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endParaRPr lang="en-US" altLang="zh-CN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274955" indent="-274955">
              <a:lnSpc>
                <a:spcPct val="120000"/>
              </a:lnSpc>
              <a:buClr>
                <a:schemeClr val="tx2"/>
              </a:buClr>
              <a:buNone/>
            </a:pPr>
            <a:r>
              <a:rPr lang="en-US" altLang="zh-CN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int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函数求函数</a:t>
            </a: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对变量</a:t>
            </a: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的不定积分。参数</a:t>
            </a: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可以缺省，缺省原则与</a:t>
            </a: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diff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函数相同。</a:t>
            </a:r>
            <a:endParaRPr lang="zh-CN" altLang="en-US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274955" indent="-274955">
              <a:lnSpc>
                <a:spcPct val="120000"/>
              </a:lnSpc>
              <a:buClr>
                <a:schemeClr val="tx2"/>
              </a:buClr>
            </a:pP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lang="en-US" altLang="zh-CN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matlab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中，求定积分的函数也是</a:t>
            </a:r>
            <a:r>
              <a:rPr lang="en-US" altLang="zh-CN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int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，其调用格式为：</a:t>
            </a:r>
            <a:r>
              <a:rPr lang="en-US" altLang="zh-CN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int(f,x,a,b</a:t>
            </a:r>
            <a:r>
              <a:rPr lang="en-US" altLang="zh-CN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endParaRPr lang="en-US" altLang="zh-CN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274955" indent="-274955">
              <a:lnSpc>
                <a:spcPct val="120000"/>
              </a:lnSpc>
              <a:buClr>
                <a:schemeClr val="tx2"/>
              </a:buClr>
              <a:buNone/>
            </a:pPr>
            <a:r>
              <a:rPr lang="en-US" altLang="zh-CN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int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函数求函数</a:t>
            </a: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对变量</a:t>
            </a: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的不定积分。参数</a:t>
            </a: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可以缺省，缺省原则与</a:t>
            </a: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diff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函数相同。</a:t>
            </a:r>
            <a:endParaRPr lang="zh-CN" altLang="en-US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979">
                                            <p:txEl>
                                              <p:charRg st="0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50979">
                                            <p:txEl>
                                              <p:charRg st="0" end="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979">
                                            <p:txEl>
                                              <p:charRg st="38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50979">
                                            <p:txEl>
                                              <p:charRg st="38" end="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979">
                                            <p:txEl>
                                              <p:charRg st="84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50979">
                                            <p:txEl>
                                              <p:charRg st="84" end="1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979">
                                            <p:txEl>
                                              <p:charRg st="126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50979">
                                            <p:txEl>
                                              <p:charRg st="126" end="1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097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61218" name="标题 1161217"/>
          <p:cNvSpPr>
            <a:spLocks noGrp="1"/>
          </p:cNvSpPr>
          <p:nvPr>
            <p:ph type="title"/>
          </p:nvPr>
        </p:nvSpPr>
        <p:spPr>
          <a:xfrm>
            <a:off x="2135188" y="438785"/>
            <a:ext cx="7772400" cy="780415"/>
          </a:xfrm>
        </p:spPr>
        <p:txBody>
          <a:bodyPr anchor="b">
            <a:spAutoFit/>
          </a:bodyPr>
          <a:p>
            <a:pPr algn="l">
              <a:lnSpc>
                <a:spcPct val="140000"/>
              </a:lnSpc>
            </a:pPr>
            <a:r>
              <a:rPr lang="en-US" altLang="zh-CN" b="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1.4   </a:t>
            </a:r>
            <a:r>
              <a:rPr lang="zh-CN" altLang="en-US" sz="3200" b="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求解方程</a:t>
            </a:r>
            <a:endParaRPr lang="zh-CN" altLang="en-US" sz="3200" b="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61219" name="文本占位符 1161218"/>
          <p:cNvSpPr>
            <a:spLocks noGrp="1"/>
          </p:cNvSpPr>
          <p:nvPr>
            <p:ph type="body" idx="1"/>
          </p:nvPr>
        </p:nvSpPr>
        <p:spPr>
          <a:xfrm>
            <a:off x="2063750" y="1358900"/>
            <a:ext cx="7200900" cy="1383665"/>
          </a:xfrm>
        </p:spPr>
        <p:txBody>
          <a:bodyPr vert="horz" wrap="square" lIns="91440" tIns="45720" rIns="91440" bIns="45720" anchor="t">
            <a:spAutoFit/>
          </a:bodyPr>
          <a:p>
            <a:pPr marL="274955" indent="-274955">
              <a:buClr>
                <a:schemeClr val="tx2"/>
              </a:buClr>
            </a:pPr>
            <a:r>
              <a:rPr lang="zh-CN" altLang="en-US" sz="28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代数方程。</a:t>
            </a:r>
            <a:endParaRPr lang="zh-CN" altLang="en-US" sz="2800" dirty="0"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274955" indent="-274955">
              <a:buClr>
                <a:schemeClr val="tx2"/>
              </a:buClr>
            </a:pPr>
            <a:r>
              <a:rPr lang="zh-CN" altLang="en-US" sz="28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代数方程组。</a:t>
            </a:r>
            <a:endParaRPr lang="zh-CN" altLang="en-US" sz="2800" dirty="0"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274955" indent="-274955">
              <a:buClr>
                <a:schemeClr val="tx2"/>
              </a:buClr>
            </a:pPr>
            <a:r>
              <a:rPr lang="zh-CN" altLang="en-US" sz="28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微分方程和微分方程组</a:t>
            </a:r>
            <a:r>
              <a:rPr lang="zh-CN" altLang="en-US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en-US" dirty="0"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59170" name="标题 1159169"/>
          <p:cNvSpPr>
            <a:spLocks noGrp="1"/>
          </p:cNvSpPr>
          <p:nvPr>
            <p:ph type="title"/>
          </p:nvPr>
        </p:nvSpPr>
        <p:spPr>
          <a:xfrm>
            <a:off x="2063750" y="584518"/>
            <a:ext cx="3382963" cy="521970"/>
          </a:xfrm>
        </p:spPr>
        <p:txBody>
          <a:bodyPr wrap="square" anchor="b">
            <a:spAutoFit/>
          </a:bodyPr>
          <a:p>
            <a:pPr algn="l">
              <a:buClr>
                <a:schemeClr val="tx2"/>
              </a:buClr>
            </a:pPr>
            <a:r>
              <a:rPr lang="zh-CN" altLang="en-US" b="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代数方程</a:t>
            </a:r>
            <a:endParaRPr lang="zh-CN" altLang="en-US" b="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59171" name="文本占位符 1159170"/>
          <p:cNvSpPr>
            <a:spLocks noGrp="1"/>
          </p:cNvSpPr>
          <p:nvPr>
            <p:ph type="body" idx="1"/>
          </p:nvPr>
        </p:nvSpPr>
        <p:spPr>
          <a:xfrm>
            <a:off x="1774825" y="1484313"/>
            <a:ext cx="8569325" cy="4137025"/>
          </a:xfrm>
        </p:spPr>
        <p:txBody>
          <a:bodyPr wrap="square">
            <a:spAutoFit/>
          </a:bodyPr>
          <a:p>
            <a:pPr marL="365125" indent="-27305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代数方程是指未涉及微积分运算的方程，相对比较简单。</a:t>
            </a:r>
            <a:endParaRPr lang="zh-CN" altLang="en-US" sz="28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65125" indent="-27305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lang="en-US" altLang="zh-CN" sz="28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matlab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中，求解用符号表达式表示的代数方程可由函数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solve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实现，其调用格式为：</a:t>
            </a:r>
            <a:endParaRPr lang="zh-CN" altLang="en-US" sz="28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65125" indent="-273050">
              <a:lnSpc>
                <a:spcPct val="90000"/>
              </a:lnSpc>
              <a:buClr>
                <a:srgbClr val="0000FF"/>
              </a:buClr>
              <a:buNone/>
            </a:pPr>
            <a:r>
              <a:rPr lang="zh-CN" altLang="en-US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       </a:t>
            </a:r>
            <a:r>
              <a:rPr lang="en-US" altLang="zh-CN" sz="28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solve(eq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);</a:t>
            </a:r>
            <a:endParaRPr lang="en-US" altLang="zh-CN" sz="280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65125" indent="-27305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求解符号表达式表示的代数方程</a:t>
            </a:r>
            <a:r>
              <a:rPr lang="en-US" altLang="zh-CN" sz="28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eq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，求解变量为默认变量。当方程右端为</a:t>
            </a:r>
            <a:r>
              <a:rPr lang="en-US" altLang="zh-CN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0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时，方程</a:t>
            </a:r>
            <a:r>
              <a:rPr lang="en-US" altLang="zh-CN" sz="28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eq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中可以不包含右端项和等号，而仅列出方程左端的表达式。</a:t>
            </a:r>
            <a:endParaRPr lang="zh-CN" altLang="en-US" sz="28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65125" indent="-273050">
              <a:lnSpc>
                <a:spcPct val="110000"/>
              </a:lnSpc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en-US" altLang="zh-CN" sz="28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solve(eq,x</a:t>
            </a:r>
            <a:r>
              <a:rPr lang="en-US" altLang="zh-CN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：求解符号表达式表示的代数方程</a:t>
            </a:r>
            <a:r>
              <a:rPr lang="en-US" altLang="zh-CN" sz="28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eq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，求解变量为</a:t>
            </a:r>
            <a:r>
              <a:rPr lang="en-US" altLang="zh-CN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zh-CN" altLang="en-US" sz="28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171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59171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171">
                                            <p:txEl>
                                              <p:charRg st="26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59171">
                                            <p:txEl>
                                              <p:charRg st="26" end="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171">
                                            <p:txEl>
                                              <p:charRg st="70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59171">
                                            <p:txEl>
                                              <p:charRg st="70" end="10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171">
                                            <p:txEl>
                                              <p:charRg st="106" end="1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59171">
                                            <p:txEl>
                                              <p:charRg st="106" end="1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171">
                                            <p:txEl>
                                              <p:charRg st="173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59171">
                                            <p:txEl>
                                              <p:charRg st="173" end="2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917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3600">
                <a:sym typeface="+mn-ea"/>
              </a:rPr>
              <a:t>符号变量</a:t>
            </a:r>
            <a:endParaRPr lang="zh-CN" altLang="en-US" sz="36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200">
                <a:latin typeface="+mn-ea"/>
                <a:cs typeface="+mn-ea"/>
              </a:rPr>
              <a:t>符号变量通常是由一个或几个特定的字符表示。符号变量的命名规则如下所示：</a:t>
            </a:r>
            <a:endParaRPr lang="zh-CN" altLang="en-US" sz="3200">
              <a:latin typeface="+mn-ea"/>
              <a:cs typeface="+mn-ea"/>
            </a:endParaRPr>
          </a:p>
          <a:p>
            <a:r>
              <a:rPr lang="zh-CN" altLang="en-US" sz="3200">
                <a:latin typeface="+mn-ea"/>
                <a:cs typeface="+mn-ea"/>
              </a:rPr>
              <a:t>变量名可以由英文字母、数字和下划组成；</a:t>
            </a:r>
            <a:endParaRPr lang="zh-CN" altLang="en-US" sz="3200">
              <a:latin typeface="+mn-ea"/>
              <a:cs typeface="+mn-ea"/>
            </a:endParaRPr>
          </a:p>
          <a:p>
            <a:r>
              <a:rPr lang="zh-CN" altLang="en-US" sz="3200">
                <a:latin typeface="+mn-ea"/>
                <a:cs typeface="+mn-ea"/>
              </a:rPr>
              <a:t>变量名应以英语字母开头；</a:t>
            </a:r>
            <a:endParaRPr lang="zh-CN" altLang="en-US" sz="3200">
              <a:latin typeface="+mn-ea"/>
              <a:cs typeface="+mn-ea"/>
            </a:endParaRPr>
          </a:p>
          <a:p>
            <a:r>
              <a:rPr lang="zh-CN" altLang="en-US" sz="3200">
                <a:latin typeface="+mn-ea"/>
                <a:cs typeface="+mn-ea"/>
              </a:rPr>
              <a:t>组成变量名的字母长度不大于31个；</a:t>
            </a:r>
            <a:endParaRPr lang="zh-CN" altLang="en-US" sz="3200">
              <a:latin typeface="+mn-ea"/>
              <a:cs typeface="+mn-ea"/>
            </a:endParaRPr>
          </a:p>
          <a:p>
            <a:r>
              <a:rPr lang="zh-CN" altLang="en-US" sz="3200">
                <a:latin typeface="+mn-ea"/>
                <a:cs typeface="+mn-ea"/>
              </a:rPr>
              <a:t>区分大小写。</a:t>
            </a:r>
            <a:endParaRPr lang="zh-CN" altLang="en-US" sz="3200">
              <a:latin typeface="+mn-ea"/>
              <a:cs typeface="+mn-ea"/>
            </a:endParaRPr>
          </a:p>
          <a:p>
            <a:r>
              <a:rPr lang="zh-CN" altLang="en-US" sz="3200">
                <a:latin typeface="+mn-ea"/>
                <a:cs typeface="+mn-ea"/>
              </a:rPr>
              <a:t>在</a:t>
            </a:r>
            <a:r>
              <a:rPr lang="en-US" altLang="zh-CN" sz="3200">
                <a:latin typeface="+mn-ea"/>
                <a:cs typeface="+mn-ea"/>
              </a:rPr>
              <a:t>MATLAB</a:t>
            </a:r>
            <a:r>
              <a:rPr lang="zh-CN" altLang="en-US" sz="3200">
                <a:latin typeface="+mn-ea"/>
                <a:cs typeface="+mn-ea"/>
              </a:rPr>
              <a:t>中，用函数sym()和命令syms来创建符号变量。</a:t>
            </a:r>
            <a:endParaRPr lang="zh-CN" altLang="en-US" sz="3200">
              <a:latin typeface="+mn-ea"/>
              <a:cs typeface="+mn-e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65315" name="文本占位符 1165314"/>
          <p:cNvSpPr>
            <a:spLocks noGrp="1"/>
          </p:cNvSpPr>
          <p:nvPr>
            <p:ph type="body" idx="1"/>
          </p:nvPr>
        </p:nvSpPr>
        <p:spPr>
          <a:xfrm>
            <a:off x="1919288" y="1439863"/>
            <a:ext cx="7772400" cy="3322955"/>
          </a:xfrm>
        </p:spPr>
        <p:txBody>
          <a:bodyPr>
            <a:spAutoFit/>
          </a:bodyPr>
          <a:p>
            <a:pPr marL="274955" indent="-274955">
              <a:lnSpc>
                <a:spcPct val="150000"/>
              </a:lnSpc>
              <a:buClr>
                <a:schemeClr val="tx2"/>
              </a:buClr>
              <a:buNone/>
            </a:pP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solve(eq</a:t>
            </a:r>
            <a:r>
              <a:rPr lang="en-US" altLang="zh-CN" sz="2800" baseline="-250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,eq</a:t>
            </a:r>
            <a:r>
              <a:rPr lang="en-US" altLang="zh-CN" sz="2800" baseline="-250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,…,eq</a:t>
            </a:r>
            <a:r>
              <a:rPr lang="en-US" altLang="zh-CN" sz="2800" i="1" baseline="-250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n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,v</a:t>
            </a:r>
            <a:r>
              <a:rPr lang="en-US" altLang="zh-CN" sz="2800" baseline="-250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,v</a:t>
            </a:r>
            <a:r>
              <a:rPr lang="en-US" altLang="zh-CN" sz="2800" baseline="-250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,…</a:t>
            </a:r>
            <a:r>
              <a:rPr lang="en-US" altLang="zh-CN" sz="28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,v</a:t>
            </a:r>
            <a:r>
              <a:rPr lang="en-US" altLang="zh-CN" sz="2800" baseline="-250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n</a:t>
            </a:r>
            <a:r>
              <a:rPr lang="en-US" altLang="zh-CN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lang="zh-CN" altLang="en-US" sz="28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274955" indent="-274955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求解符号表达式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eq</a:t>
            </a:r>
            <a:r>
              <a:rPr lang="en-US" altLang="zh-CN" sz="2800" baseline="-250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,eq</a:t>
            </a:r>
            <a:r>
              <a:rPr lang="en-US" altLang="zh-CN" sz="2800" baseline="-250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,…</a:t>
            </a:r>
            <a:r>
              <a:rPr lang="en-US" altLang="zh-CN" sz="28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,eq</a:t>
            </a:r>
            <a:r>
              <a:rPr lang="en-US" altLang="zh-CN" sz="2800" baseline="-250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n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组成的代数方程组，求解变量分别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v</a:t>
            </a:r>
            <a:r>
              <a:rPr lang="en-US" altLang="zh-CN" sz="2800" baseline="-250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,v</a:t>
            </a:r>
            <a:r>
              <a:rPr lang="en-US" altLang="zh-CN" sz="2800" baseline="-250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,…</a:t>
            </a:r>
            <a:r>
              <a:rPr lang="en-US" altLang="zh-CN" sz="28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,v</a:t>
            </a:r>
            <a:r>
              <a:rPr lang="en-US" altLang="zh-CN" sz="2800" baseline="-250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n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zh-CN" altLang="en-US" sz="28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274955" indent="-274955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若不指定求解变量，由默认规则确定。</a:t>
            </a:r>
            <a:endParaRPr lang="zh-CN" altLang="en-US" sz="28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274955" indent="-274955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注意输出方式</a:t>
            </a:r>
            <a:endParaRPr lang="zh-CN" altLang="en-US" sz="28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65317" name="标题 1165316"/>
          <p:cNvSpPr>
            <a:spLocks noGrp="1"/>
          </p:cNvSpPr>
          <p:nvPr>
            <p:ph type="title"/>
          </p:nvPr>
        </p:nvSpPr>
        <p:spPr>
          <a:xfrm>
            <a:off x="2063750" y="522923"/>
            <a:ext cx="3382963" cy="583565"/>
          </a:xfrm>
        </p:spPr>
        <p:txBody>
          <a:bodyPr wrap="square" anchor="b">
            <a:spAutoFit/>
          </a:bodyPr>
          <a:p>
            <a:pPr algn="l">
              <a:buClr>
                <a:schemeClr val="tx2"/>
              </a:buClr>
            </a:pPr>
            <a:r>
              <a:rPr lang="zh-CN" altLang="en-US" sz="3200" b="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代数方程组</a:t>
            </a:r>
            <a:endParaRPr lang="zh-CN" altLang="en-US" sz="3200" b="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15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5315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15">
                                            <p:txEl>
                                              <p:charRg st="33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65315">
                                            <p:txEl>
                                              <p:charRg st="33" end="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15">
                                            <p:txEl>
                                              <p:charRg st="80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65315">
                                            <p:txEl>
                                              <p:charRg st="80" end="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15">
                                            <p:txEl>
                                              <p:charRg st="98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65315">
                                            <p:txEl>
                                              <p:charRg st="98" end="1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531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55075" name="文本占位符 1155074"/>
          <p:cNvSpPr>
            <a:spLocks noGrp="1"/>
          </p:cNvSpPr>
          <p:nvPr>
            <p:ph type="body" idx="1"/>
          </p:nvPr>
        </p:nvSpPr>
        <p:spPr>
          <a:xfrm>
            <a:off x="1919288" y="1190625"/>
            <a:ext cx="8424862" cy="4224655"/>
          </a:xfrm>
        </p:spPr>
        <p:txBody>
          <a:bodyPr wrap="square">
            <a:spAutoFit/>
          </a:bodyPr>
          <a:p>
            <a:pPr marL="92075" indent="-92075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en-US" altLang="zh-CN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matlab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的符号运算工具箱中提供了功能强大的求解常微分方程的函数</a:t>
            </a:r>
            <a:r>
              <a:rPr lang="en-US" altLang="zh-CN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dsolve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。该函数的调用格式为：</a:t>
            </a:r>
            <a:endParaRPr lang="zh-CN" altLang="en-US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92075" indent="-92075">
              <a:buClr>
                <a:schemeClr val="tx2"/>
              </a:buClr>
              <a:buNone/>
            </a:pPr>
            <a:r>
              <a:rPr lang="zh-CN" altLang="en-US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</a:t>
            </a:r>
            <a:r>
              <a:rPr lang="en-US" altLang="zh-CN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dsolve('eqn1','condition','var')</a:t>
            </a:r>
            <a:endParaRPr lang="en-US" altLang="zh-CN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92075" indent="-92075">
              <a:lnSpc>
                <a:spcPct val="130000"/>
              </a:lnSpc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该函数求解微分方程</a:t>
            </a: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eqn1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在初值条件</a:t>
            </a: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condition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下的特解。参数</a:t>
            </a:r>
            <a:r>
              <a:rPr lang="en-US" altLang="zh-CN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var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描述方程中的自变量符号，省略时按缺省原则处理，若没有给出初值条件</a:t>
            </a: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condition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，则求方程的通解。</a:t>
            </a:r>
            <a:endParaRPr lang="zh-CN" altLang="en-US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92075" indent="-92075">
              <a:lnSpc>
                <a:spcPct val="130000"/>
              </a:lnSpc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en-US" altLang="zh-CN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y=dsolve('Dy</a:t>
            </a:r>
            <a:r>
              <a:rPr lang="en-US" altLang="zh-CN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=t')</a:t>
            </a:r>
            <a:endParaRPr lang="en-US" altLang="zh-CN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92075" indent="-92075">
              <a:lnSpc>
                <a:spcPct val="130000"/>
              </a:lnSpc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en-US" altLang="zh-CN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y=dsolve('D2y=t')</a:t>
            </a:r>
            <a:endParaRPr lang="en-US" altLang="zh-CN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92075" indent="-92075">
              <a:lnSpc>
                <a:spcPct val="130000"/>
              </a:lnSpc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en-US" altLang="zh-CN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y=dsolve('Dy</a:t>
            </a:r>
            <a:r>
              <a:rPr lang="en-US" altLang="zh-CN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=t','y(0)=0')</a:t>
            </a:r>
            <a:endParaRPr lang="en-US" altLang="zh-CN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55077" name="标题 1155076"/>
          <p:cNvSpPr>
            <a:spLocks noGrp="1"/>
          </p:cNvSpPr>
          <p:nvPr>
            <p:ph type="title"/>
          </p:nvPr>
        </p:nvSpPr>
        <p:spPr>
          <a:xfrm>
            <a:off x="2063750" y="584518"/>
            <a:ext cx="3382963" cy="521970"/>
          </a:xfrm>
        </p:spPr>
        <p:txBody>
          <a:bodyPr wrap="square" anchor="b">
            <a:spAutoFit/>
          </a:bodyPr>
          <a:p>
            <a:pPr algn="l">
              <a:buClr>
                <a:schemeClr val="tx2"/>
              </a:buClr>
            </a:pPr>
            <a:r>
              <a:rPr lang="zh-CN" altLang="en-US" b="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微分方程</a:t>
            </a:r>
            <a:endParaRPr lang="zh-CN" altLang="en-US" b="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075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55075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075">
                                            <p:txEl>
                                              <p:charRg st="51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55075">
                                            <p:txEl>
                                              <p:charRg st="51" end="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075">
                                            <p:txEl>
                                              <p:charRg st="91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55075">
                                            <p:txEl>
                                              <p:charRg st="91" end="1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075">
                                            <p:txEl>
                                              <p:charRg st="179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55075">
                                            <p:txEl>
                                              <p:charRg st="179" end="1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075">
                                            <p:txEl>
                                              <p:charRg st="196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55075">
                                            <p:txEl>
                                              <p:charRg st="196" end="2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075">
                                            <p:txEl>
                                              <p:charRg st="214" end="2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55075">
                                            <p:txEl>
                                              <p:charRg st="214" end="2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507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67363" name="文本占位符 1167362"/>
          <p:cNvSpPr>
            <a:spLocks noGrp="1"/>
          </p:cNvSpPr>
          <p:nvPr>
            <p:ph type="body" idx="1"/>
          </p:nvPr>
        </p:nvSpPr>
        <p:spPr>
          <a:xfrm>
            <a:off x="1992313" y="1557338"/>
            <a:ext cx="8229600" cy="3709035"/>
          </a:xfrm>
        </p:spPr>
        <p:txBody>
          <a:bodyPr>
            <a:spAutoFit/>
          </a:bodyPr>
          <a:p>
            <a:pPr marL="365125" indent="-273050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en-US" altLang="zh-CN" sz="28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dsolve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在求微分方程组时的调用格式为：</a:t>
            </a:r>
            <a:endParaRPr lang="zh-CN" altLang="en-US" sz="28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65125" indent="-273050">
              <a:lnSpc>
                <a:spcPct val="120000"/>
              </a:lnSpc>
              <a:buClr>
                <a:schemeClr val="tx2"/>
              </a:buClr>
              <a:buNone/>
            </a:pP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dsolve('eqn1','eqn2',…,'eqnN','condition1',…,'conditionN','var1',…</a:t>
            </a:r>
            <a:r>
              <a:rPr lang="en-US" altLang="zh-CN" sz="28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,'varN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')</a:t>
            </a:r>
            <a:endParaRPr lang="en-US" altLang="zh-CN" sz="280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65125" indent="-273050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函数求解微分方程组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eqn1</a:t>
            </a:r>
            <a:r>
              <a:rPr lang="zh-CN" altLang="en-US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…</a:t>
            </a:r>
            <a:r>
              <a:rPr lang="zh-CN" altLang="en-US" sz="28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8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eqnN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在初值条件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conditoion1</a:t>
            </a:r>
            <a:r>
              <a:rPr lang="zh-CN" altLang="en-US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…</a:t>
            </a:r>
            <a:r>
              <a:rPr lang="zh-CN" altLang="en-US" sz="28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8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conditionN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下的解，若不给出初值条件，则求方程组的通解，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var1</a:t>
            </a:r>
            <a:r>
              <a:rPr lang="zh-CN" altLang="en-US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80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…</a:t>
            </a:r>
            <a:r>
              <a:rPr lang="zh-CN" altLang="en-US" sz="28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800" err="1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varN</a:t>
            </a:r>
            <a:r>
              <a:rPr lang="zh-CN" altLang="en-US" sz="28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给出求解变量。</a:t>
            </a:r>
            <a:endParaRPr lang="zh-CN" altLang="en-US" sz="28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67365" name="标题 1167364"/>
          <p:cNvSpPr>
            <a:spLocks noGrp="1"/>
          </p:cNvSpPr>
          <p:nvPr>
            <p:ph type="title"/>
          </p:nvPr>
        </p:nvSpPr>
        <p:spPr>
          <a:xfrm>
            <a:off x="2063750" y="584518"/>
            <a:ext cx="3382963" cy="521970"/>
          </a:xfrm>
        </p:spPr>
        <p:txBody>
          <a:bodyPr wrap="square" anchor="b">
            <a:spAutoFit/>
          </a:bodyPr>
          <a:p>
            <a:pPr algn="l">
              <a:buClr>
                <a:schemeClr val="tx2"/>
              </a:buClr>
            </a:pPr>
            <a:r>
              <a:rPr lang="zh-CN" altLang="en-US" b="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微分方程组</a:t>
            </a:r>
            <a:endParaRPr lang="zh-CN" altLang="en-US" b="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67363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charRg st="22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67363">
                                            <p:txEl>
                                              <p:charRg st="22" end="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charRg st="97" end="1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67363">
                                            <p:txEl>
                                              <p:charRg st="97" end="1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6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57122" name="标题 1157121"/>
          <p:cNvSpPr>
            <a:spLocks noGrp="1"/>
          </p:cNvSpPr>
          <p:nvPr>
            <p:ph type="title"/>
          </p:nvPr>
        </p:nvSpPr>
        <p:spPr>
          <a:xfrm>
            <a:off x="2196465" y="637858"/>
            <a:ext cx="8159750" cy="460375"/>
          </a:xfrm>
        </p:spPr>
        <p:txBody>
          <a:bodyPr anchor="b">
            <a:spAutoFit/>
          </a:bodyPr>
          <a:p>
            <a:pPr algn="l">
              <a:buClr>
                <a:schemeClr val="tx2"/>
              </a:buClr>
            </a:pPr>
            <a:r>
              <a:rPr lang="zh-CN" altLang="en-US" sz="2400" b="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例  求微分方程的通解。</a:t>
            </a:r>
            <a:endParaRPr lang="zh-CN" altLang="en-US" sz="2400" b="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57123" name="文本占位符 1157122"/>
          <p:cNvSpPr>
            <a:spLocks noGrp="1"/>
          </p:cNvSpPr>
          <p:nvPr>
            <p:ph type="body" idx="1"/>
          </p:nvPr>
        </p:nvSpPr>
        <p:spPr>
          <a:xfrm>
            <a:off x="2208213" y="1358900"/>
            <a:ext cx="8135937" cy="4749800"/>
          </a:xfrm>
        </p:spPr>
        <p:txBody>
          <a:bodyPr/>
          <a:p>
            <a:pPr>
              <a:lnSpc>
                <a:spcPct val="120000"/>
              </a:lnSpc>
              <a:buClr>
                <a:schemeClr val="tx2"/>
              </a:buClr>
              <a:buNone/>
            </a:pP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命令如下：</a:t>
            </a:r>
            <a:endParaRPr lang="zh-CN" altLang="en-US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20000"/>
              </a:lnSpc>
              <a:buClr>
                <a:srgbClr val="0000FF"/>
              </a:buClr>
              <a:buNone/>
            </a:pP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y=dsolve('Dy-(x^2+y^2)/x^2/2','x')     %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</a:t>
            </a: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。方程的右端为</a:t>
            </a:r>
            <a:r>
              <a:rPr lang="en-U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0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时可以不写</a:t>
            </a:r>
            <a:endParaRPr lang="zh-CN" altLang="es-ES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20000"/>
              </a:lnSpc>
              <a:buClr>
                <a:srgbClr val="0000FF"/>
              </a:buClr>
              <a:buNone/>
            </a:pPr>
            <a:r>
              <a:rPr lang="es-E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y=dsolve('Dy*x^2+2*x*y-exp(x)','x')    %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</a:t>
            </a:r>
            <a:r>
              <a:rPr lang="es-E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</a:t>
            </a:r>
            <a:endParaRPr lang="es-ES" altLang="zh-CN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20000"/>
              </a:lnSpc>
              <a:buClr>
                <a:srgbClr val="0000FF"/>
              </a:buClr>
              <a:buNone/>
            </a:pPr>
            <a:r>
              <a:rPr lang="es-E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y=dsolve('Dy-x^2/(1+y^2)','y(2)=1','x')     %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</a:t>
            </a:r>
            <a:r>
              <a:rPr lang="es-E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</a:t>
            </a:r>
            <a:endParaRPr lang="es-ES" altLang="zh-CN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20000"/>
              </a:lnSpc>
              <a:buClr>
                <a:srgbClr val="0000FF"/>
              </a:buClr>
              <a:buNone/>
            </a:pPr>
            <a:r>
              <a:rPr lang="es-E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[x,y]=dsolve('Dx=4*x-2*y','Dy=2*x-y','t')    %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解方程组</a:t>
            </a:r>
            <a:r>
              <a:rPr lang="es-E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(4)</a:t>
            </a:r>
            <a:endParaRPr lang="es-ES" altLang="zh-CN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20000"/>
              </a:lnSpc>
              <a:buClr>
                <a:srgbClr val="0000FF"/>
              </a:buClr>
              <a:buNone/>
            </a:pPr>
            <a:r>
              <a:rPr lang="es-E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[x,y]=dsolve('D2x-y','D2y+x','t')       %</a:t>
            </a:r>
            <a:r>
              <a:rPr lang="zh-CN" altLang="en-US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解方程组</a:t>
            </a:r>
            <a:r>
              <a:rPr lang="es-ES" altLang="zh-CN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(5)</a:t>
            </a:r>
            <a:endParaRPr lang="es-ES" altLang="zh-CN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45154" name="文本占位符 945153"/>
          <p:cNvSpPr>
            <a:spLocks noGrp="1"/>
          </p:cNvSpPr>
          <p:nvPr>
            <p:ph type="body" idx="1"/>
          </p:nvPr>
        </p:nvSpPr>
        <p:spPr>
          <a:xfrm>
            <a:off x="2135188" y="1273175"/>
            <a:ext cx="7772400" cy="2784475"/>
          </a:xfrm>
        </p:spPr>
        <p:txBody>
          <a:bodyPr wrap="square">
            <a:spAutoFit/>
          </a:bodyPr>
          <a:p>
            <a:pPr marL="609600" indent="-609600" algn="ctr">
              <a:lnSpc>
                <a:spcPct val="125000"/>
              </a:lnSpc>
              <a:buNone/>
            </a:pPr>
            <a:r>
              <a:rPr lang="zh-CN" altLang="en-US" sz="2800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小        结</a:t>
            </a:r>
            <a:endParaRPr lang="zh-CN" altLang="en-US" sz="2800" dirty="0">
              <a:solidFill>
                <a:schemeClr val="tx2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609600" indent="-609600">
              <a:lnSpc>
                <a:spcPct val="125000"/>
              </a:lnSpc>
              <a:buNone/>
            </a:pPr>
            <a:r>
              <a:rPr lang="zh-CN" altLang="en-US" sz="2800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本节介绍了</a:t>
            </a:r>
            <a:r>
              <a:rPr lang="en-US" altLang="zh-CN" sz="2800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matlab</a:t>
            </a:r>
            <a:r>
              <a:rPr lang="zh-CN" altLang="en-US" sz="2800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语言的符号运算功能，通过学习应该掌握：</a:t>
            </a:r>
            <a:endParaRPr lang="zh-CN" altLang="en-US" sz="2800" dirty="0">
              <a:solidFill>
                <a:schemeClr val="tx2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609600" indent="-609600">
              <a:lnSpc>
                <a:spcPct val="125000"/>
              </a:lnSpc>
            </a:pPr>
            <a:r>
              <a:rPr lang="zh-CN" altLang="en-US" sz="2800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掌握如何创建符号函数</a:t>
            </a:r>
            <a:endParaRPr lang="zh-CN" altLang="en-US" sz="2800" dirty="0">
              <a:solidFill>
                <a:schemeClr val="tx2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609600" indent="-609600">
              <a:lnSpc>
                <a:spcPct val="125000"/>
              </a:lnSpc>
            </a:pPr>
            <a:r>
              <a:rPr lang="zh-CN" altLang="en-US" sz="2800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掌握符号运算及其应用</a:t>
            </a:r>
            <a:endParaRPr lang="zh-CN" altLang="en-US" sz="2800" dirty="0">
              <a:solidFill>
                <a:schemeClr val="tx2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3785235"/>
            <a:ext cx="10515600" cy="777240"/>
          </a:xfrm>
        </p:spPr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6005195"/>
            <a:ext cx="10515600" cy="84455"/>
          </a:xfrm>
        </p:spPr>
        <p:txBody>
          <a:bodyPr/>
          <a:p>
            <a:r>
              <a:rPr lang="zh-CN" altLang="en-US" sz="7200"/>
              <a:t>。</a:t>
            </a:r>
            <a:endParaRPr lang="zh-CN" altLang="en-US" sz="7200"/>
          </a:p>
        </p:txBody>
      </p:sp>
      <p:pic>
        <p:nvPicPr>
          <p:cNvPr id="4" name="图片 3" descr="tim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75105" y="248920"/>
            <a:ext cx="8961120" cy="638238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33375"/>
            <a:ext cx="10515600" cy="1327150"/>
          </a:xfrm>
        </p:spPr>
        <p:txBody>
          <a:bodyPr>
            <a:normAutofit/>
          </a:bodyPr>
          <a:p>
            <a:r>
              <a:rPr lang="en-US" altLang="zh-CN" sz="3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1.1</a:t>
            </a:r>
            <a:r>
              <a:rPr lang="zh-CN" altLang="en-US" sz="3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符号运算基础</a:t>
            </a:r>
            <a:endParaRPr lang="zh-CN" altLang="en-US" sz="36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60525"/>
            <a:ext cx="10515600" cy="4516755"/>
          </a:xfrm>
        </p:spPr>
        <p:txBody>
          <a:bodyPr/>
          <a:p>
            <a:pPr marL="0" indent="0" fontAlgn="auto">
              <a:lnSpc>
                <a:spcPct val="150000"/>
              </a:lnSpc>
              <a:buNone/>
            </a:pPr>
            <a:r>
              <a:rPr lang="en-US" altLang="zh-CN" sz="3200">
                <a:latin typeface="+mn-ea"/>
                <a:cs typeface="+mn-ea"/>
                <a:sym typeface="+mn-ea"/>
              </a:rPr>
              <a:t>    </a:t>
            </a:r>
            <a:r>
              <a:rPr lang="zh-CN" altLang="en-US" sz="3200">
                <a:latin typeface="+mn-ea"/>
                <a:cs typeface="+mn-ea"/>
                <a:sym typeface="+mn-ea"/>
              </a:rPr>
              <a:t>符号运算定义：</a:t>
            </a:r>
            <a:r>
              <a:rPr lang="zh-CN" altLang="en-US" sz="3200">
                <a:latin typeface="+mn-ea"/>
                <a:cs typeface="+mn-ea"/>
              </a:rPr>
              <a:t>符号运算是对未赋值的符号对象（可以是常数、变量、表达式）进行运算和处理。MATLAB具有符号数学工具箱，将符号运算结合到MATLAB的数值运算环境</a:t>
            </a:r>
            <a:r>
              <a:rPr lang="zh-CN" altLang="en-US" sz="3200">
                <a:latin typeface="+mn-ea"/>
                <a:cs typeface="+mn-ea"/>
                <a:sym typeface="+mn-ea"/>
              </a:rPr>
              <a:t>。</a:t>
            </a:r>
            <a:endParaRPr lang="en-US" altLang="zh-CN" sz="3200">
              <a:latin typeface="+mn-ea"/>
              <a:cs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787400"/>
            <a:ext cx="10515600" cy="902335"/>
          </a:xfrm>
        </p:spPr>
        <p:txBody>
          <a:bodyPr>
            <a:normAutofit fontScale="90000"/>
          </a:bodyPr>
          <a:p>
            <a:r>
              <a:rPr lang="zh-CN" altLang="en-US" sz="3200">
                <a:effectLst>
                  <a:outerShdw blurRad="38100" dist="38100" dir="2700000">
                    <a:srgbClr val="FFFFFF"/>
                  </a:outerShdw>
                </a:effectLst>
                <a:latin typeface="+mn-ea"/>
                <a:ea typeface="+mn-ea"/>
                <a:cs typeface="+mn-ea"/>
                <a:sym typeface="+mn-ea"/>
              </a:rPr>
              <a:t>符号运算与数值运算的区别主要有以下几点：</a:t>
            </a:r>
            <a:br>
              <a:rPr lang="zh-CN" altLang="en-US" sz="3200" noProof="1">
                <a:effectLst>
                  <a:outerShdw blurRad="38100" dist="38100" dir="2700000">
                    <a:srgbClr val="FFFFFF"/>
                  </a:outerShdw>
                </a:effectLst>
                <a:latin typeface="+mn-ea"/>
                <a:ea typeface="+mn-ea"/>
                <a:cs typeface="+mn-ea"/>
              </a:rPr>
            </a:br>
            <a:r>
              <a:rPr lang="zh-CN" altLang="en-US" sz="3200">
                <a:latin typeface="+mn-ea"/>
                <a:ea typeface="+mn-ea"/>
                <a:cs typeface="+mn-ea"/>
                <a:sym typeface="+mn-ea"/>
              </a:rPr>
              <a:t>    </a:t>
            </a:r>
            <a:endParaRPr lang="zh-CN" altLang="en-US" sz="3200">
              <a:latin typeface="+mn-ea"/>
              <a:ea typeface="+mn-ea"/>
              <a:cs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93850"/>
            <a:ext cx="10515600" cy="4583430"/>
          </a:xfrm>
        </p:spPr>
        <p:txBody>
          <a:bodyPr/>
          <a:p>
            <a:pPr marL="0" indent="0">
              <a:lnSpc>
                <a:spcPct val="180000"/>
              </a:lnSpc>
              <a:buNone/>
            </a:pPr>
            <a:r>
              <a:rPr lang="en-US" altLang="zh-CN">
                <a:latin typeface="+mn-ea"/>
                <a:cs typeface="+mn-ea"/>
                <a:sym typeface="+mn-ea"/>
              </a:rPr>
              <a:t>(1)</a:t>
            </a:r>
            <a:r>
              <a:rPr lang="zh-CN" altLang="en-US">
                <a:latin typeface="+mn-ea"/>
                <a:cs typeface="+mn-ea"/>
                <a:sym typeface="+mn-ea"/>
              </a:rPr>
              <a:t>符号运算不需要进行数值运算，不会出现截断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误</a:t>
            </a: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  <a:p>
            <a:pPr marL="0" indent="0">
              <a:lnSpc>
                <a:spcPct val="180000"/>
              </a:lnSpc>
              <a:buNone/>
            </a:pP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差，因此符号运算是非常准确的。</a:t>
            </a:r>
            <a:endParaRPr lang="zh-CN" altLang="en-US" noProof="1">
              <a:latin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(2)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符号运算可以得出完全的封闭解或任意精度的数值解。</a:t>
            </a:r>
            <a:endParaRPr lang="zh-CN" altLang="en-US" noProof="1">
              <a:latin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(3)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符号运算的时间较长，而数值型运算速度快。</a:t>
            </a: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  <a:p>
            <a:pPr marL="0" indent="0">
              <a:lnSpc>
                <a:spcPct val="140000"/>
              </a:lnSpc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59890" y="-11430"/>
            <a:ext cx="9029065" cy="305435"/>
          </a:xfrm>
        </p:spPr>
        <p:txBody>
          <a:bodyPr>
            <a:normAutofit fontScale="90000"/>
          </a:bodyPr>
          <a:p>
            <a:br>
              <a:rPr lang="en-US" altLang="zh-CN"/>
            </a:br>
            <a:endParaRPr lang="zh-CN" altLang="en-US" sz="2800">
              <a:latin typeface="+mj-ea"/>
              <a:cs typeface="+mj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59255" y="1057275"/>
            <a:ext cx="8954135" cy="5291455"/>
          </a:xfrm>
        </p:spPr>
        <p:txBody>
          <a:bodyPr>
            <a:normAutofit fontScale="90000" lnSpcReduction="10000"/>
          </a:bodyPr>
          <a:p>
            <a:pPr algn="l" fontAlgn="auto">
              <a:spcAft>
                <a:spcPts val="1000"/>
              </a:spcAft>
            </a:pPr>
            <a:r>
              <a:rPr lang="en-US" altLang="zh-CN" sz="3600">
                <a:latin typeface="+mn-ea"/>
                <a:cs typeface="+mn-ea"/>
                <a:sym typeface="+mn-ea"/>
              </a:rPr>
              <a:t>创建符号常量</a:t>
            </a:r>
            <a:endParaRPr lang="en-US" altLang="zh-CN" sz="3200">
              <a:latin typeface="+mn-ea"/>
              <a:cs typeface="+mn-ea"/>
              <a:sym typeface="+mn-ea"/>
            </a:endParaRPr>
          </a:p>
          <a:p>
            <a: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200">
                <a:latin typeface="+mn-ea"/>
                <a:cs typeface="+mn-ea"/>
                <a:sym typeface="+mn-ea"/>
              </a:rPr>
              <a:t>   </a:t>
            </a:r>
            <a:r>
              <a:rPr lang="zh-CN" altLang="en-US" sz="3600">
                <a:latin typeface="+mn-ea"/>
                <a:cs typeface="+mn-ea"/>
                <a:sym typeface="+mn-ea"/>
              </a:rPr>
              <a:t>在</a:t>
            </a:r>
            <a:r>
              <a:rPr lang="en-US" altLang="zh-CN" sz="3600">
                <a:latin typeface="+mn-ea"/>
                <a:cs typeface="+mn-ea"/>
                <a:sym typeface="+mn-ea"/>
              </a:rPr>
              <a:t>MATLAB</a:t>
            </a:r>
            <a:r>
              <a:rPr lang="zh-CN" altLang="en-US" sz="3600">
                <a:latin typeface="+mn-ea"/>
                <a:cs typeface="+mn-ea"/>
                <a:sym typeface="+mn-ea"/>
              </a:rPr>
              <a:t>中提供了两个建立符号变量对像的函数</a:t>
            </a:r>
            <a:r>
              <a:rPr lang="en-US" altLang="zh-CN" sz="3600">
                <a:latin typeface="+mn-ea"/>
                <a:cs typeface="+mn-ea"/>
                <a:sym typeface="+mn-ea"/>
              </a:rPr>
              <a:t>:sym  syms</a:t>
            </a:r>
            <a:br>
              <a:rPr lang="zh-CN" altLang="en-US" sz="3600">
                <a:latin typeface="+mn-ea"/>
                <a:cs typeface="+mn-ea"/>
                <a:sym typeface="+mn-ea"/>
              </a:rPr>
            </a:br>
            <a:r>
              <a:rPr lang="zh-CN" altLang="en-US" sz="3600">
                <a:latin typeface="+mn-ea"/>
                <a:cs typeface="+mn-ea"/>
              </a:rPr>
              <a:t>（</a:t>
            </a:r>
            <a:r>
              <a:rPr lang="en-US" altLang="zh-CN" sz="3600">
                <a:latin typeface="+mn-ea"/>
                <a:cs typeface="+mn-ea"/>
              </a:rPr>
              <a:t>1</a:t>
            </a:r>
            <a:r>
              <a:rPr lang="zh-CN" altLang="en-US" sz="3600">
                <a:latin typeface="+mn-ea"/>
                <a:cs typeface="+mn-ea"/>
              </a:rPr>
              <a:t>）</a:t>
            </a:r>
            <a:r>
              <a:rPr lang="en-US" altLang="zh-CN" sz="3600">
                <a:latin typeface="+mn-ea"/>
                <a:cs typeface="+mn-ea"/>
              </a:rPr>
              <a:t>sym</a:t>
            </a:r>
            <a:r>
              <a:rPr lang="zh-CN" altLang="en-US" sz="3600">
                <a:latin typeface="+mn-ea"/>
                <a:cs typeface="+mn-ea"/>
              </a:rPr>
              <a:t>函数</a:t>
            </a:r>
            <a:endParaRPr lang="zh-CN" altLang="en-US" sz="3200">
              <a:latin typeface="+mn-ea"/>
              <a:cs typeface="+mn-ea"/>
            </a:endParaRPr>
          </a:p>
          <a:p>
            <a:pPr algn="l" fontAlgn="auto">
              <a:lnSpc>
                <a:spcPct val="100000"/>
              </a:lnSpc>
              <a:spcBef>
                <a:spcPts val="0"/>
              </a:spcBef>
            </a:pPr>
            <a:r>
              <a:rPr lang="en-US" altLang="zh-CN" sz="3200">
                <a:latin typeface="+mn-ea"/>
                <a:cs typeface="+mn-ea"/>
              </a:rPr>
              <a:t>    </a:t>
            </a:r>
            <a:r>
              <a:rPr lang="en-US" altLang="zh-CN" sz="3600">
                <a:latin typeface="+mn-ea"/>
                <a:cs typeface="+mn-ea"/>
              </a:rPr>
              <a:t>sym</a:t>
            </a:r>
            <a:r>
              <a:rPr lang="zh-CN" altLang="en-US" sz="3600">
                <a:latin typeface="+mn-ea"/>
                <a:cs typeface="+mn-ea"/>
              </a:rPr>
              <a:t>函数用来建立单个符号变量，一般调用格式为：</a:t>
            </a:r>
            <a:endParaRPr lang="zh-CN" altLang="en-US" sz="3600">
              <a:latin typeface="+mn-ea"/>
              <a:cs typeface="+mn-ea"/>
            </a:endParaRPr>
          </a:p>
          <a:p>
            <a:pPr algn="ctr" fontAlgn="auto">
              <a:lnSpc>
                <a:spcPct val="100000"/>
              </a:lnSpc>
              <a:spcBef>
                <a:spcPts val="0"/>
              </a:spcBef>
            </a:pPr>
            <a:r>
              <a:rPr lang="zh-CN" altLang="en-US" sz="3600">
                <a:latin typeface="+mn-ea"/>
                <a:cs typeface="+mn-ea"/>
              </a:rPr>
              <a:t>符号变量名</a:t>
            </a:r>
            <a:r>
              <a:rPr lang="en-US" altLang="zh-CN" sz="3600">
                <a:latin typeface="+mn-ea"/>
                <a:cs typeface="+mn-ea"/>
              </a:rPr>
              <a:t>=sym('</a:t>
            </a:r>
            <a:r>
              <a:rPr lang="zh-CN" altLang="en-US" sz="3600">
                <a:latin typeface="+mn-ea"/>
                <a:cs typeface="+mn-ea"/>
              </a:rPr>
              <a:t>符号字符串</a:t>
            </a:r>
            <a:r>
              <a:rPr lang="en-US" altLang="zh-CN" sz="3600">
                <a:latin typeface="+mn-ea"/>
                <a:cs typeface="+mn-ea"/>
              </a:rPr>
              <a:t>')</a:t>
            </a:r>
            <a:endParaRPr lang="en-US" altLang="zh-CN" sz="3600">
              <a:latin typeface="+mn-ea"/>
              <a:cs typeface="+mn-ea"/>
            </a:endParaRPr>
          </a:p>
          <a:p>
            <a:pPr algn="l" fontAlgn="auto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zh-CN" sz="3600">
                <a:latin typeface="+mn-ea"/>
                <a:cs typeface="+mn-ea"/>
              </a:rPr>
              <a:t>    该函数可以建立一个符号变量，符号字符串可以是常量、变量、函数或表达式。应用sym函数还可以定义符号常量，使用符号常量进行代数运算时与数值常量进行的运算不同。</a:t>
            </a:r>
            <a:endParaRPr lang="en-US" altLang="zh-CN"/>
          </a:p>
          <a:p>
            <a:pPr algn="l"/>
            <a:endParaRPr lang="en-US" altLang="zh-C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8980" y="610870"/>
            <a:ext cx="10624820" cy="930910"/>
          </a:xfrm>
        </p:spPr>
        <p:txBody>
          <a:bodyPr>
            <a:normAutofit/>
          </a:bodyPr>
          <a:p>
            <a:r>
              <a:rPr lang="zh-CN" altLang="en-US" sz="3200">
                <a:latin typeface="+mn-ea"/>
                <a:ea typeface="+mn-ea"/>
                <a:sym typeface="+mn-ea"/>
              </a:rPr>
              <a:t>（</a:t>
            </a:r>
            <a:r>
              <a:rPr lang="en-US" altLang="zh-CN" sz="3200">
                <a:latin typeface="+mn-ea"/>
                <a:ea typeface="+mn-ea"/>
                <a:cs typeface="+mn-ea"/>
                <a:sym typeface="+mn-ea"/>
              </a:rPr>
              <a:t>2</a:t>
            </a:r>
            <a:r>
              <a:rPr lang="zh-CN" altLang="en-US" sz="3200">
                <a:latin typeface="+mn-ea"/>
                <a:ea typeface="+mn-ea"/>
                <a:cs typeface="+mn-ea"/>
                <a:sym typeface="+mn-ea"/>
              </a:rPr>
              <a:t>）</a:t>
            </a:r>
            <a:r>
              <a:rPr lang="en-US" altLang="zh-CN" sz="3200">
                <a:latin typeface="+mn-ea"/>
                <a:ea typeface="+mn-ea"/>
                <a:cs typeface="+mn-ea"/>
                <a:sym typeface="+mn-ea"/>
              </a:rPr>
              <a:t>syms</a:t>
            </a:r>
            <a:r>
              <a:rPr lang="zh-CN" altLang="en-US" sz="3200">
                <a:latin typeface="+mn-ea"/>
                <a:ea typeface="+mn-ea"/>
                <a:cs typeface="+mn-ea"/>
                <a:sym typeface="+mn-ea"/>
              </a:rPr>
              <a:t>函数</a:t>
            </a:r>
            <a:endParaRPr lang="zh-CN" altLang="en-US" sz="3200">
              <a:latin typeface="+mn-ea"/>
              <a:ea typeface="+mn-ea"/>
              <a:cs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4865" y="1433195"/>
            <a:ext cx="10528935" cy="4744085"/>
          </a:xfrm>
        </p:spPr>
        <p:txBody>
          <a:bodyPr/>
          <a:p>
            <a:pPr marL="0" indent="0">
              <a:buNone/>
            </a:pPr>
            <a:r>
              <a:rPr lang="en-US" altLang="zh-CN" sz="3200">
                <a:latin typeface="+mn-ea"/>
                <a:cs typeface="+mn-ea"/>
              </a:rPr>
              <a:t>    </a:t>
            </a:r>
            <a:r>
              <a:rPr lang="zh-CN" altLang="en-US" sz="3200">
                <a:latin typeface="+mn-ea"/>
                <a:cs typeface="+mn-ea"/>
              </a:rPr>
              <a:t>函数sym一次只能定义一个符号变量，使用不方便。</a:t>
            </a:r>
            <a:r>
              <a:rPr lang="en-US" altLang="zh-CN" sz="3200">
                <a:latin typeface="+mn-ea"/>
                <a:cs typeface="+mn-ea"/>
              </a:rPr>
              <a:t>MATLAB</a:t>
            </a:r>
            <a:r>
              <a:rPr lang="zh-CN" altLang="en-US" sz="3200">
                <a:latin typeface="+mn-ea"/>
                <a:cs typeface="+mn-ea"/>
              </a:rPr>
              <a:t>提供了另一个函数syms，一次可以定义多个符号变量。syms函数的一般调用格式为：</a:t>
            </a:r>
            <a:endParaRPr lang="zh-CN" altLang="en-US" sz="3200">
              <a:latin typeface="+mn-ea"/>
              <a:cs typeface="+mn-ea"/>
            </a:endParaRPr>
          </a:p>
          <a:p>
            <a:pPr marL="0" indent="0" algn="ctr">
              <a:buNone/>
            </a:pPr>
            <a:r>
              <a:rPr lang="zh-CN" altLang="en-US" sz="3200">
                <a:latin typeface="+mn-ea"/>
                <a:cs typeface="+mn-ea"/>
              </a:rPr>
              <a:t>syms 符号变量名1 符号变量名2 ……符号变量名n</a:t>
            </a:r>
            <a:endParaRPr lang="zh-CN" altLang="en-US" sz="3200">
              <a:latin typeface="+mn-ea"/>
              <a:cs typeface="+mn-ea"/>
            </a:endParaRPr>
          </a:p>
          <a:p>
            <a:pPr marL="0" indent="0">
              <a:buNone/>
            </a:pPr>
            <a:r>
              <a:rPr lang="zh-CN" altLang="en-US" sz="3200">
                <a:latin typeface="+mn-ea"/>
                <a:cs typeface="+mn-ea"/>
              </a:rPr>
              <a:t>    用这种格式定义符号变量时不要在变量名上加字符串分界符，变量间用空格而不要用逗号分隔</a:t>
            </a:r>
            <a:endParaRPr lang="zh-CN" altLang="en-US" sz="3200">
              <a:latin typeface="+mn-ea"/>
              <a:cs typeface="+mn-ea"/>
            </a:endParaRPr>
          </a:p>
          <a:p>
            <a:pPr marL="0" indent="0">
              <a:buNone/>
            </a:pPr>
            <a:r>
              <a:rPr lang="zh-CN" altLang="en-US" sz="3200">
                <a:latin typeface="+mn-ea"/>
                <a:cs typeface="+mn-ea"/>
              </a:rPr>
              <a:t>    符号函数中只有一个符号变量时，默认其为自变量。</a:t>
            </a:r>
            <a:endParaRPr lang="zh-CN" altLang="en-US" sz="3200">
              <a:latin typeface="+mn-ea"/>
              <a:cs typeface="+mn-ea"/>
            </a:endParaRPr>
          </a:p>
          <a:p>
            <a:pPr marL="0" indent="0">
              <a:buNone/>
            </a:pPr>
            <a:endParaRPr lang="zh-CN" altLang="en-US" sz="3200">
              <a:latin typeface="+mn-ea"/>
              <a:cs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10895" y="762635"/>
            <a:ext cx="10542905" cy="5414645"/>
          </a:xfrm>
        </p:spPr>
        <p:txBody>
          <a:bodyPr>
            <a:normAutofit lnSpcReduction="10000"/>
          </a:bodyPr>
          <a:p>
            <a:pPr marL="0" indent="0">
              <a:buNone/>
            </a:pPr>
            <a:r>
              <a:rPr lang="zh-CN" altLang="en-US" sz="3200">
                <a:latin typeface="+mj-ea"/>
                <a:ea typeface="+mj-ea"/>
                <a:sym typeface="+mn-ea"/>
              </a:rPr>
              <a:t>建立符号表达式</a:t>
            </a:r>
            <a:endParaRPr lang="zh-CN" altLang="en-US" sz="4000">
              <a:latin typeface="+mj-ea"/>
              <a:ea typeface="+mj-ea"/>
              <a:sym typeface="+mn-ea"/>
            </a:endParaRPr>
          </a:p>
          <a:p>
            <a:pPr marL="0" indent="0">
              <a:buNone/>
            </a:pPr>
            <a:r>
              <a:rPr lang="zh-CN" altLang="en-US" sz="3200">
                <a:latin typeface="+mn-ea"/>
                <a:cs typeface="+mn-ea"/>
                <a:sym typeface="+mn-ea"/>
              </a:rPr>
              <a:t>    建立符号表达式有以下2种方法：</a:t>
            </a:r>
            <a:endParaRPr lang="zh-CN" altLang="en-US" sz="3200">
              <a:latin typeface="+mn-ea"/>
              <a:cs typeface="+mn-ea"/>
              <a:sym typeface="+mn-ea"/>
            </a:endParaRPr>
          </a:p>
          <a:p>
            <a:pPr marL="0" indent="0">
              <a:buNone/>
            </a:pPr>
            <a:r>
              <a:rPr lang="zh-CN" altLang="en-US" sz="3200">
                <a:latin typeface="+mn-ea"/>
                <a:cs typeface="+mn-ea"/>
                <a:sym typeface="+mn-ea"/>
              </a:rPr>
              <a:t>   （1）用sym函数建立符号表达式。</a:t>
            </a:r>
            <a:endParaRPr lang="zh-CN" altLang="en-US" sz="3200">
              <a:latin typeface="+mn-ea"/>
              <a:cs typeface="+mn-ea"/>
              <a:sym typeface="+mn-ea"/>
            </a:endParaRPr>
          </a:p>
          <a:p>
            <a:pPr marL="0" indent="0">
              <a:buNone/>
            </a:pPr>
            <a:r>
              <a:rPr lang="zh-CN" altLang="en-US" sz="3200">
                <a:latin typeface="+mn-ea"/>
                <a:cs typeface="+mn-ea"/>
                <a:sym typeface="+mn-ea"/>
              </a:rPr>
              <a:t>   （2）使用已经定义的符号变量组成符号表达式。</a:t>
            </a:r>
            <a:endParaRPr lang="zh-CN" altLang="en-US" sz="3200">
              <a:latin typeface="+mn-ea"/>
              <a:cs typeface="+mn-ea"/>
              <a:sym typeface="+mn-ea"/>
            </a:endParaRPr>
          </a:p>
          <a:p>
            <a:pPr marL="0" indent="0">
              <a:buNone/>
            </a:pPr>
            <a:endParaRPr lang="zh-CN" altLang="en-US" sz="3200" dirty="0">
              <a:sym typeface="+mn-ea"/>
            </a:endParaRPr>
          </a:p>
          <a:p>
            <a:pPr marL="0" indent="0">
              <a:buNone/>
            </a:pPr>
            <a:r>
              <a:rPr lang="zh-CN" altLang="en-US" sz="3200" dirty="0">
                <a:sym typeface="+mn-ea"/>
              </a:rPr>
              <a:t>基本的符号运算</a:t>
            </a:r>
            <a:endParaRPr lang="zh-CN" altLang="en-US" sz="3200" dirty="0"/>
          </a:p>
          <a:p>
            <a:pPr marL="274955" indent="-274955">
              <a:buClr>
                <a:schemeClr val="tx2"/>
              </a:buClr>
              <a:buNone/>
            </a:pPr>
            <a:r>
              <a:rPr lang="en-US" altLang="zh-CN" sz="3200" dirty="0">
                <a:latin typeface="+mn-ea"/>
                <a:cs typeface="+mn-ea"/>
                <a:sym typeface="+mn-ea"/>
              </a:rPr>
              <a:t>    (1)</a:t>
            </a:r>
            <a:r>
              <a:rPr lang="zh-CN" altLang="en-US" sz="3200" dirty="0">
                <a:latin typeface="+mn-ea"/>
                <a:cs typeface="+mn-ea"/>
                <a:sym typeface="+mn-ea"/>
              </a:rPr>
              <a:t>符号表达式的四则运算</a:t>
            </a:r>
            <a:endParaRPr lang="zh-CN" altLang="en-US" sz="3200" dirty="0">
              <a:latin typeface="+mn-ea"/>
              <a:cs typeface="+mn-ea"/>
            </a:endParaRPr>
          </a:p>
          <a:p>
            <a:pPr marL="0" indent="0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zh-CN" altLang="en-US" sz="3200" dirty="0">
                <a:latin typeface="+mn-ea"/>
                <a:cs typeface="+mn-ea"/>
                <a:sym typeface="+mn-ea"/>
              </a:rPr>
              <a:t>    符号表达式的四则运算和其他表达式的运算并无不同，但要注意，其运算结果依然是一个符号表达式。</a:t>
            </a:r>
            <a:endParaRPr lang="zh-CN" altLang="en-US" sz="3200">
              <a:latin typeface="+mn-ea"/>
              <a:cs typeface="+mn-ea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835" y="1825625"/>
            <a:ext cx="10514965" cy="4351655"/>
          </a:xfrm>
        </p:spPr>
        <p:txBody>
          <a:bodyPr>
            <a:normAutofit fontScale="90000"/>
          </a:bodyPr>
          <a:p>
            <a:pPr marL="92075" lvl="0" indent="-92075">
              <a:buClr>
                <a:srgbClr val="0000FF"/>
              </a:buClr>
              <a:buNone/>
            </a:pPr>
            <a:r>
              <a:rPr lang="zh-CN" altLang="en-US" sz="3600" dirty="0">
                <a:latin typeface="+mn-ea"/>
                <a:cs typeface="+mn-ea"/>
                <a:sym typeface="+mn-ea"/>
              </a:rPr>
              <a:t>可利用</a:t>
            </a:r>
            <a:r>
              <a:rPr lang="en-US" altLang="zh-CN" sz="360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cs typeface="+mn-ea"/>
                <a:sym typeface="+mn-ea"/>
              </a:rPr>
              <a:t>numden</a:t>
            </a:r>
            <a:r>
              <a:rPr lang="zh-CN" altLang="en-US" sz="3600" dirty="0">
                <a:latin typeface="+mn-ea"/>
                <a:cs typeface="+mn-ea"/>
                <a:sym typeface="+mn-ea"/>
              </a:rPr>
              <a:t>函数来提取符号表达式中的分子或分母。其一般调用格式为：</a:t>
            </a:r>
            <a:endParaRPr lang="zh-CN" altLang="en-US" sz="3600" dirty="0">
              <a:latin typeface="+mn-ea"/>
              <a:cs typeface="+mn-ea"/>
            </a:endParaRPr>
          </a:p>
          <a:p>
            <a:pPr marL="92075" lvl="0" indent="-92075">
              <a:buClr>
                <a:srgbClr val="0000FF"/>
              </a:buClr>
              <a:buNone/>
            </a:pPr>
            <a:r>
              <a:rPr lang="zh-CN" altLang="en-US" sz="3600" err="1">
                <a:solidFill>
                  <a:srgbClr val="0066FF"/>
                </a:solidFill>
                <a:latin typeface="+mn-ea"/>
                <a:cs typeface="+mn-ea"/>
                <a:sym typeface="+mn-ea"/>
              </a:rPr>
              <a:t>           </a:t>
            </a:r>
            <a:r>
              <a:rPr lang="en-US" altLang="zh-CN" sz="360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cs typeface="+mn-ea"/>
                <a:sym typeface="+mn-ea"/>
              </a:rPr>
              <a:t>[n,d]=numden(s</a:t>
            </a:r>
            <a:r>
              <a: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cs typeface="+mn-ea"/>
                <a:sym typeface="+mn-ea"/>
              </a:rPr>
              <a:t>)</a:t>
            </a:r>
            <a:endParaRPr lang="en-US" altLang="zh-CN" sz="3600">
              <a:solidFill>
                <a:srgbClr val="0066FF"/>
              </a:solidFill>
              <a:latin typeface="+mn-ea"/>
              <a:cs typeface="+mn-ea"/>
            </a:endParaRPr>
          </a:p>
          <a:p>
            <a:pPr marL="92075" lvl="0" indent="-92075">
              <a:buClr>
                <a:srgbClr val="0000FF"/>
              </a:buClr>
              <a:buNone/>
            </a:pPr>
            <a:r>
              <a:rPr lang="en-US" altLang="zh-CN" sz="3600" dirty="0">
                <a:latin typeface="+mn-ea"/>
                <a:cs typeface="+mn-ea"/>
                <a:sym typeface="+mn-ea"/>
              </a:rPr>
              <a:t> </a:t>
            </a:r>
            <a:r>
              <a:rPr lang="zh-CN" altLang="en-US" sz="3600" dirty="0">
                <a:latin typeface="+mn-ea"/>
                <a:cs typeface="+mn-ea"/>
                <a:sym typeface="+mn-ea"/>
              </a:rPr>
              <a:t>该函数提取符号表达式</a:t>
            </a:r>
            <a:r>
              <a:rPr lang="en-US" altLang="zh-CN" sz="3600" dirty="0">
                <a:latin typeface="+mn-ea"/>
                <a:cs typeface="+mn-ea"/>
                <a:sym typeface="+mn-ea"/>
              </a:rPr>
              <a:t>s</a:t>
            </a:r>
            <a:r>
              <a:rPr lang="zh-CN" altLang="en-US" sz="3600" dirty="0">
                <a:latin typeface="+mn-ea"/>
                <a:cs typeface="+mn-ea"/>
                <a:sym typeface="+mn-ea"/>
              </a:rPr>
              <a:t>的分子和分母，分别将它们存放在</a:t>
            </a:r>
            <a:r>
              <a:rPr lang="en-US" altLang="zh-CN" sz="3600" dirty="0">
                <a:latin typeface="+mn-ea"/>
                <a:cs typeface="+mn-ea"/>
                <a:sym typeface="+mn-ea"/>
              </a:rPr>
              <a:t>n</a:t>
            </a:r>
            <a:r>
              <a:rPr lang="zh-CN" altLang="en-US" sz="3600" dirty="0">
                <a:latin typeface="+mn-ea"/>
                <a:cs typeface="+mn-ea"/>
                <a:sym typeface="+mn-ea"/>
              </a:rPr>
              <a:t>与</a:t>
            </a:r>
            <a:r>
              <a:rPr lang="en-US" altLang="zh-CN" sz="3600" dirty="0">
                <a:latin typeface="+mn-ea"/>
                <a:cs typeface="+mn-ea"/>
                <a:sym typeface="+mn-ea"/>
              </a:rPr>
              <a:t>d</a:t>
            </a:r>
            <a:r>
              <a:rPr lang="zh-CN" altLang="en-US" sz="3600" dirty="0">
                <a:latin typeface="+mn-ea"/>
                <a:cs typeface="+mn-ea"/>
                <a:sym typeface="+mn-ea"/>
              </a:rPr>
              <a:t>中。</a:t>
            </a:r>
            <a:r>
              <a:rPr lang="zh-CN" altLang="en-US" sz="3600" dirty="0">
                <a:sym typeface="+mn-ea"/>
              </a:rPr>
              <a:t> </a:t>
            </a:r>
            <a:endParaRPr lang="zh-CN" altLang="en-US" sz="3600" dirty="0">
              <a:sym typeface="+mn-ea"/>
            </a:endParaRPr>
          </a:p>
          <a:p>
            <a:pPr>
              <a:lnSpc>
                <a:spcPct val="125000"/>
              </a:lnSpc>
              <a:buClr>
                <a:schemeClr val="tx2"/>
              </a:buClr>
              <a:buNone/>
            </a:pPr>
            <a:r>
              <a:rPr lang="en-US" altLang="zh-CN" sz="3600" dirty="0">
                <a:latin typeface="+mn-ea"/>
                <a:cs typeface="+mn-ea"/>
                <a:sym typeface="+mn-ea"/>
              </a:rPr>
              <a:t>    (3)</a:t>
            </a:r>
            <a:r>
              <a:rPr lang="zh-CN" altLang="en-US" sz="3600" dirty="0">
                <a:latin typeface="+mn-ea"/>
                <a:cs typeface="+mn-ea"/>
                <a:sym typeface="+mn-ea"/>
              </a:rPr>
              <a:t>因式分解与展开</a:t>
            </a:r>
            <a:endParaRPr lang="zh-CN" altLang="en-US" sz="3600" dirty="0">
              <a:latin typeface="+mn-ea"/>
              <a:cs typeface="+mn-ea"/>
            </a:endParaRPr>
          </a:p>
          <a:p>
            <a:pPr marL="0" indent="0">
              <a:lnSpc>
                <a:spcPct val="125000"/>
              </a:lnSpc>
              <a:buClr>
                <a:srgbClr val="EB7703"/>
              </a:buClr>
              <a:buFont typeface="Wingdings" panose="05000000000000000000" pitchFamily="2" charset="2"/>
              <a:buNone/>
            </a:pPr>
            <a:r>
              <a:rPr lang="en-US" altLang="zh-CN" sz="360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cs typeface="+mn-ea"/>
                <a:sym typeface="+mn-ea"/>
              </a:rPr>
              <a:t>collect(f</a:t>
            </a:r>
            <a:r>
              <a: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cs typeface="+mn-ea"/>
                <a:sym typeface="+mn-ea"/>
              </a:rPr>
              <a:t>)</a:t>
            </a:r>
            <a:r>
              <a:rPr lang="en-US" altLang="zh-CN" sz="3600" dirty="0">
                <a:latin typeface="+mn-ea"/>
                <a:cs typeface="+mn-ea"/>
                <a:sym typeface="+mn-ea"/>
              </a:rPr>
              <a:t>  </a:t>
            </a:r>
            <a:r>
              <a:rPr lang="zh-CN" altLang="en-US" sz="3600" dirty="0">
                <a:latin typeface="+mn-ea"/>
                <a:cs typeface="+mn-ea"/>
                <a:sym typeface="+mn-ea"/>
              </a:rPr>
              <a:t>对</a:t>
            </a:r>
            <a:r>
              <a:rPr lang="en-US" altLang="zh-CN" sz="3600" dirty="0">
                <a:latin typeface="+mn-ea"/>
                <a:cs typeface="+mn-ea"/>
                <a:sym typeface="+mn-ea"/>
              </a:rPr>
              <a:t>f</a:t>
            </a:r>
            <a:r>
              <a:rPr lang="zh-CN" altLang="en-US" sz="3600" dirty="0">
                <a:latin typeface="+mn-ea"/>
                <a:cs typeface="+mn-ea"/>
                <a:sym typeface="+mn-ea"/>
              </a:rPr>
              <a:t>合并同类项，</a:t>
            </a:r>
            <a:r>
              <a:rPr lang="en-US" altLang="zh-CN" sz="3600" dirty="0">
                <a:latin typeface="+mn-ea"/>
                <a:cs typeface="+mn-ea"/>
                <a:sym typeface="+mn-ea"/>
              </a:rPr>
              <a:t>f</a:t>
            </a:r>
            <a:r>
              <a:rPr lang="zh-CN" altLang="en-US" sz="3600" dirty="0">
                <a:latin typeface="+mn-ea"/>
                <a:cs typeface="+mn-ea"/>
                <a:sym typeface="+mn-ea"/>
              </a:rPr>
              <a:t>是符号表达式或符号矩阵。</a:t>
            </a:r>
            <a:endParaRPr lang="zh-CN" altLang="en-US" sz="3600" dirty="0">
              <a:latin typeface="+mn-ea"/>
              <a:cs typeface="+mn-ea"/>
            </a:endParaRPr>
          </a:p>
          <a:p>
            <a:pPr marL="0" indent="0">
              <a:lnSpc>
                <a:spcPct val="125000"/>
              </a:lnSpc>
              <a:buClr>
                <a:srgbClr val="EB7703"/>
              </a:buClr>
              <a:buFont typeface="Wingdings" panose="05000000000000000000" pitchFamily="2" charset="2"/>
              <a:buNone/>
            </a:pPr>
            <a:endParaRPr lang="zh-CN" altLang="en-US" sz="3600" dirty="0">
              <a:sym typeface="+mn-ea"/>
            </a:endParaRPr>
          </a:p>
          <a:p>
            <a:pPr marL="92075" lvl="0" indent="-92075">
              <a:buClr>
                <a:srgbClr val="0000FF"/>
              </a:buClr>
              <a:buNone/>
            </a:pPr>
            <a:endParaRPr lang="zh-CN" altLang="en-US" sz="3600" b="0" dirty="0"/>
          </a:p>
          <a:p>
            <a:endParaRPr lang="zh-CN" altLang="en-US" sz="3600"/>
          </a:p>
        </p:txBody>
      </p:sp>
      <p:sp>
        <p:nvSpPr>
          <p:cNvPr id="4" name="标题 3"/>
          <p:cNvSpPr/>
          <p:nvPr>
            <p:ph type="title"/>
          </p:nvPr>
        </p:nvSpPr>
        <p:spPr>
          <a:xfrm>
            <a:off x="838200" y="499745"/>
            <a:ext cx="10515600" cy="1325563"/>
          </a:xfrm>
        </p:spPr>
        <p:txBody>
          <a:bodyPr>
            <a:normAutofit fontScale="90000"/>
          </a:bodyPr>
          <a:p>
            <a:r>
              <a:rPr lang="en-US" altLang="zh-CN" sz="3600" dirty="0">
                <a:latin typeface="+mn-ea"/>
                <a:ea typeface="+mn-ea"/>
                <a:cs typeface="+mn-ea"/>
                <a:sym typeface="+mn-ea"/>
              </a:rPr>
              <a:t>    (2)</a:t>
            </a:r>
            <a:r>
              <a:rPr lang="zh-CN" altLang="en-US" sz="3600" dirty="0">
                <a:latin typeface="+mn-ea"/>
                <a:ea typeface="+mn-ea"/>
                <a:cs typeface="+mn-ea"/>
                <a:sym typeface="+mn-ea"/>
              </a:rPr>
              <a:t>符号表达式的提取分子和分母运算</a:t>
            </a:r>
            <a:br>
              <a:rPr lang="zh-CN" altLang="en-US" sz="3600" dirty="0">
                <a:latin typeface="+mn-ea"/>
                <a:ea typeface="+mn-ea"/>
                <a:cs typeface="+mn-ea"/>
              </a:rPr>
            </a:br>
            <a:r>
              <a:rPr lang="zh-CN" altLang="en-US" sz="3600" dirty="0">
                <a:latin typeface="+mn-ea"/>
                <a:ea typeface="+mn-ea"/>
                <a:cs typeface="+mn-ea"/>
              </a:rPr>
              <a:t>    </a:t>
            </a:r>
            <a:r>
              <a:rPr lang="zh-CN" altLang="en-US" sz="3600" dirty="0">
                <a:latin typeface="+mn-ea"/>
                <a:ea typeface="+mn-ea"/>
                <a:cs typeface="+mn-ea"/>
                <a:sym typeface="+mn-ea"/>
              </a:rPr>
              <a:t>如果符号表达式是一个有理分式或可以展开为有理分式，</a:t>
            </a:r>
            <a:endParaRPr lang="zh-CN" altLang="en-US" sz="3600">
              <a:latin typeface="+mn-ea"/>
              <a:ea typeface="+mn-ea"/>
              <a:cs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017905"/>
            <a:ext cx="10515600" cy="902970"/>
          </a:xfrm>
        </p:spPr>
        <p:txBody>
          <a:bodyPr>
            <a:normAutofit fontScale="90000"/>
          </a:bodyPr>
          <a:p>
            <a:r>
              <a:rPr lang="en-US" altLang="zh-CN" sz="3600" err="1">
                <a:solidFill>
                  <a:schemeClr val="tx1"/>
                </a:solidFill>
                <a:effectLst/>
                <a:latin typeface="+mn-ea"/>
                <a:ea typeface="+mn-ea"/>
                <a:cs typeface="+mn-ea"/>
                <a:sym typeface="+mn-ea"/>
              </a:rPr>
              <a:t>collect(f,v</a:t>
            </a:r>
            <a:r>
              <a:rPr lang="en-US" altLang="zh-CN" sz="3600">
                <a:solidFill>
                  <a:schemeClr val="tx1"/>
                </a:solidFill>
                <a:effectLst/>
                <a:latin typeface="+mn-ea"/>
                <a:ea typeface="+mn-ea"/>
                <a:cs typeface="+mn-ea"/>
                <a:sym typeface="+mn-ea"/>
              </a:rPr>
              <a:t>)</a:t>
            </a:r>
            <a:r>
              <a:rPr lang="en-US" altLang="zh-CN" sz="3600" dirty="0">
                <a:latin typeface="+mn-ea"/>
                <a:ea typeface="+mn-ea"/>
                <a:cs typeface="+mn-ea"/>
                <a:sym typeface="+mn-ea"/>
              </a:rPr>
              <a:t>  </a:t>
            </a:r>
            <a:r>
              <a:rPr lang="zh-CN" altLang="en-US" sz="3600" dirty="0">
                <a:latin typeface="+mn-ea"/>
                <a:ea typeface="+mn-ea"/>
                <a:cs typeface="+mn-ea"/>
                <a:sym typeface="+mn-ea"/>
              </a:rPr>
              <a:t>对</a:t>
            </a:r>
            <a:r>
              <a:rPr lang="en-US" altLang="zh-CN" sz="3600" dirty="0">
                <a:latin typeface="+mn-ea"/>
                <a:ea typeface="+mn-ea"/>
                <a:cs typeface="+mn-ea"/>
                <a:sym typeface="+mn-ea"/>
              </a:rPr>
              <a:t>f</a:t>
            </a:r>
            <a:r>
              <a:rPr lang="zh-CN" altLang="en-US" sz="3600" dirty="0">
                <a:latin typeface="+mn-ea"/>
                <a:ea typeface="+mn-ea"/>
                <a:cs typeface="+mn-ea"/>
                <a:sym typeface="+mn-ea"/>
              </a:rPr>
              <a:t>按变量</a:t>
            </a:r>
            <a:r>
              <a:rPr lang="en-US" altLang="zh-CN" sz="3600" dirty="0">
                <a:latin typeface="+mn-ea"/>
                <a:ea typeface="+mn-ea"/>
                <a:cs typeface="+mn-ea"/>
                <a:sym typeface="+mn-ea"/>
              </a:rPr>
              <a:t>v</a:t>
            </a:r>
            <a:r>
              <a:rPr lang="zh-CN" altLang="en-US" sz="3600" dirty="0">
                <a:latin typeface="+mn-ea"/>
                <a:ea typeface="+mn-ea"/>
                <a:cs typeface="+mn-ea"/>
                <a:sym typeface="+mn-ea"/>
              </a:rPr>
              <a:t>合并同类项，</a:t>
            </a:r>
            <a:r>
              <a:rPr lang="en-US" altLang="zh-CN" sz="3600" dirty="0">
                <a:latin typeface="+mn-ea"/>
                <a:ea typeface="+mn-ea"/>
                <a:cs typeface="+mn-ea"/>
                <a:sym typeface="+mn-ea"/>
              </a:rPr>
              <a:t>f</a:t>
            </a:r>
            <a:r>
              <a:rPr lang="zh-CN" altLang="en-US" sz="3600" dirty="0">
                <a:latin typeface="+mn-ea"/>
                <a:ea typeface="+mn-ea"/>
                <a:cs typeface="+mn-ea"/>
                <a:sym typeface="+mn-ea"/>
              </a:rPr>
              <a:t>是符号表达式或符号矩阵</a:t>
            </a:r>
            <a:r>
              <a:rPr lang="zh-CN" altLang="en-US" sz="3200" dirty="0">
                <a:latin typeface="+mn-ea"/>
                <a:ea typeface="+mn-ea"/>
                <a:cs typeface="+mn-ea"/>
                <a:sym typeface="+mn-ea"/>
              </a:rPr>
              <a:t>。</a:t>
            </a:r>
            <a:br>
              <a:rPr lang="zh-CN" altLang="en-US" b="1" dirty="0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76400"/>
            <a:ext cx="10515600" cy="4692015"/>
          </a:xfrm>
        </p:spPr>
        <p:txBody>
          <a:bodyPr/>
          <a:p>
            <a:pPr marL="0" indent="0">
              <a:lnSpc>
                <a:spcPct val="125000"/>
              </a:lnSpc>
              <a:buClr>
                <a:srgbClr val="EB7703"/>
              </a:buClr>
              <a:buFont typeface="Wingdings" panose="05000000000000000000" pitchFamily="2" charset="2"/>
              <a:buNone/>
            </a:pPr>
            <a:r>
              <a:rPr lang="en-US" altLang="zh-CN" sz="3200" err="1">
                <a:solidFill>
                  <a:schemeClr val="tx1"/>
                </a:solidFill>
                <a:effectLst/>
                <a:latin typeface="+mn-ea"/>
                <a:cs typeface="+mn-ea"/>
                <a:sym typeface="+mn-ea"/>
              </a:rPr>
              <a:t>expand(f</a:t>
            </a:r>
            <a:r>
              <a:rPr lang="en-US" altLang="zh-CN" sz="3200">
                <a:solidFill>
                  <a:schemeClr val="tx1"/>
                </a:solidFill>
                <a:effectLst/>
                <a:latin typeface="+mn-ea"/>
                <a:cs typeface="+mn-ea"/>
                <a:sym typeface="+mn-ea"/>
              </a:rPr>
              <a:t>)</a:t>
            </a:r>
            <a:r>
              <a:rPr lang="en-US" altLang="zh-CN" sz="3200" dirty="0">
                <a:latin typeface="+mn-ea"/>
                <a:cs typeface="+mn-ea"/>
                <a:sym typeface="+mn-ea"/>
              </a:rPr>
              <a:t> </a:t>
            </a:r>
            <a:r>
              <a:rPr lang="zh-CN" altLang="en-US" sz="3200" dirty="0">
                <a:latin typeface="+mn-ea"/>
                <a:cs typeface="+mn-ea"/>
                <a:sym typeface="+mn-ea"/>
              </a:rPr>
              <a:t>对</a:t>
            </a:r>
            <a:r>
              <a:rPr lang="en-US" altLang="zh-CN" sz="3200" dirty="0">
                <a:latin typeface="+mn-ea"/>
                <a:cs typeface="+mn-ea"/>
                <a:sym typeface="+mn-ea"/>
              </a:rPr>
              <a:t>f</a:t>
            </a:r>
            <a:r>
              <a:rPr lang="zh-CN" altLang="en-US" sz="3200" dirty="0">
                <a:latin typeface="+mn-ea"/>
                <a:cs typeface="+mn-ea"/>
                <a:sym typeface="+mn-ea"/>
              </a:rPr>
              <a:t>进行展开，</a:t>
            </a:r>
            <a:r>
              <a:rPr lang="en-US" altLang="zh-CN" sz="3200" dirty="0">
                <a:latin typeface="+mn-ea"/>
                <a:cs typeface="+mn-ea"/>
                <a:sym typeface="+mn-ea"/>
              </a:rPr>
              <a:t>f</a:t>
            </a:r>
            <a:r>
              <a:rPr lang="zh-CN" altLang="en-US" sz="3200" dirty="0">
                <a:latin typeface="+mn-ea"/>
                <a:cs typeface="+mn-ea"/>
                <a:sym typeface="+mn-ea"/>
              </a:rPr>
              <a:t>是符号表达式或符号矩阵。</a:t>
            </a:r>
            <a:endParaRPr lang="zh-CN" altLang="en-US" sz="3200" dirty="0">
              <a:latin typeface="+mn-ea"/>
              <a:cs typeface="+mn-ea"/>
            </a:endParaRPr>
          </a:p>
          <a:p>
            <a:pPr marL="0" indent="0">
              <a:lnSpc>
                <a:spcPct val="125000"/>
              </a:lnSpc>
              <a:buClr>
                <a:srgbClr val="EB7703"/>
              </a:buClr>
              <a:buFont typeface="Wingdings" panose="05000000000000000000" pitchFamily="2" charset="2"/>
              <a:buNone/>
            </a:pPr>
            <a:r>
              <a:rPr lang="en-US" altLang="zh-CN" sz="3200" err="1">
                <a:solidFill>
                  <a:schemeClr val="tx1"/>
                </a:solidFill>
                <a:effectLst/>
                <a:latin typeface="+mn-ea"/>
                <a:cs typeface="+mn-ea"/>
                <a:sym typeface="+mn-ea"/>
              </a:rPr>
              <a:t>factor(f</a:t>
            </a:r>
            <a:r>
              <a:rPr lang="en-US" altLang="zh-CN" sz="3200">
                <a:solidFill>
                  <a:schemeClr val="tx1"/>
                </a:solidFill>
                <a:effectLst/>
                <a:latin typeface="+mn-ea"/>
                <a:cs typeface="+mn-ea"/>
                <a:sym typeface="+mn-ea"/>
              </a:rPr>
              <a:t>)</a:t>
            </a:r>
            <a:r>
              <a:rPr lang="en-US" altLang="zh-CN" sz="3200" dirty="0">
                <a:latin typeface="+mn-ea"/>
                <a:cs typeface="+mn-ea"/>
                <a:sym typeface="+mn-ea"/>
              </a:rPr>
              <a:t>  </a:t>
            </a:r>
            <a:r>
              <a:rPr lang="zh-CN" altLang="en-US" sz="3200" dirty="0">
                <a:latin typeface="+mn-ea"/>
                <a:cs typeface="+mn-ea"/>
                <a:sym typeface="+mn-ea"/>
              </a:rPr>
              <a:t>对</a:t>
            </a:r>
            <a:r>
              <a:rPr lang="en-US" altLang="zh-CN" sz="3200" dirty="0">
                <a:latin typeface="+mn-ea"/>
                <a:cs typeface="+mn-ea"/>
                <a:sym typeface="+mn-ea"/>
              </a:rPr>
              <a:t>f</a:t>
            </a:r>
            <a:r>
              <a:rPr lang="zh-CN" altLang="en-US" sz="3200" dirty="0">
                <a:latin typeface="+mn-ea"/>
                <a:cs typeface="+mn-ea"/>
                <a:sym typeface="+mn-ea"/>
              </a:rPr>
              <a:t>分解因式，</a:t>
            </a:r>
            <a:r>
              <a:rPr lang="en-US" altLang="zh-CN" sz="3200" dirty="0">
                <a:latin typeface="+mn-ea"/>
                <a:cs typeface="+mn-ea"/>
                <a:sym typeface="+mn-ea"/>
              </a:rPr>
              <a:t>f</a:t>
            </a:r>
            <a:r>
              <a:rPr lang="zh-CN" altLang="en-US" sz="3200" dirty="0">
                <a:latin typeface="+mn-ea"/>
                <a:cs typeface="+mn-ea"/>
                <a:sym typeface="+mn-ea"/>
              </a:rPr>
              <a:t>是符号表达式或符号矩阵。</a:t>
            </a:r>
            <a:endParaRPr lang="zh-CN" altLang="en-US" sz="3200" dirty="0">
              <a:latin typeface="+mn-ea"/>
              <a:cs typeface="+mn-ea"/>
              <a:sym typeface="+mn-ea"/>
            </a:endParaRPr>
          </a:p>
          <a:p>
            <a:pPr marL="274955" lvl="0" indent="-274955">
              <a:lnSpc>
                <a:spcPct val="120000"/>
              </a:lnSpc>
              <a:buClr>
                <a:srgbClr val="0000FF"/>
              </a:buClr>
              <a:buNone/>
            </a:pPr>
            <a:r>
              <a:rPr lang="en-US" altLang="zh-CN" sz="3200" dirty="0">
                <a:latin typeface="+mn-ea"/>
                <a:cs typeface="+mn-ea"/>
                <a:sym typeface="+mn-ea"/>
              </a:rPr>
              <a:t>    (4).</a:t>
            </a:r>
            <a:r>
              <a:rPr lang="zh-CN" altLang="en-US" sz="3200" dirty="0">
                <a:latin typeface="+mn-ea"/>
                <a:cs typeface="+mn-ea"/>
                <a:sym typeface="+mn-ea"/>
              </a:rPr>
              <a:t>符号表达式与数值表达式之间的转换</a:t>
            </a:r>
            <a:endParaRPr lang="zh-CN" altLang="en-US" sz="3200" dirty="0">
              <a:latin typeface="+mn-ea"/>
              <a:cs typeface="+mn-ea"/>
            </a:endParaRPr>
          </a:p>
          <a:p>
            <a:pPr marL="0" lvl="0" indent="0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zh-CN" altLang="en-US" sz="3200" dirty="0">
                <a:latin typeface="+mn-ea"/>
                <a:cs typeface="+mn-ea"/>
                <a:sym typeface="+mn-ea"/>
              </a:rPr>
              <a:t>利用</a:t>
            </a:r>
            <a:r>
              <a:rPr lang="zh-CN" altLang="en-US" sz="3200" dirty="0">
                <a:solidFill>
                  <a:schemeClr val="tx1"/>
                </a:solidFill>
                <a:effectLst/>
                <a:latin typeface="+mn-ea"/>
                <a:cs typeface="+mn-ea"/>
                <a:sym typeface="+mn-ea"/>
              </a:rPr>
              <a:t>函数</a:t>
            </a:r>
            <a:r>
              <a:rPr lang="en-US" altLang="zh-CN" sz="3200">
                <a:solidFill>
                  <a:schemeClr val="tx1"/>
                </a:solidFill>
                <a:effectLst/>
                <a:latin typeface="+mn-ea"/>
                <a:cs typeface="+mn-ea"/>
                <a:sym typeface="+mn-ea"/>
              </a:rPr>
              <a:t>sym</a:t>
            </a:r>
            <a:r>
              <a:rPr lang="zh-CN" altLang="en-US" sz="3200" dirty="0">
                <a:latin typeface="+mn-ea"/>
                <a:cs typeface="+mn-ea"/>
                <a:sym typeface="+mn-ea"/>
              </a:rPr>
              <a:t>可以将数值表达式变换成它的符号表达式。</a:t>
            </a:r>
            <a:endParaRPr lang="zh-CN" altLang="en-US" sz="3200" dirty="0">
              <a:latin typeface="+mn-ea"/>
              <a:cs typeface="+mn-ea"/>
            </a:endParaRPr>
          </a:p>
          <a:p>
            <a:pPr marL="0" lvl="0" indent="0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zh-CN" altLang="en-US" sz="3200" dirty="0">
                <a:solidFill>
                  <a:schemeClr val="tx1"/>
                </a:solidFill>
                <a:effectLst/>
                <a:latin typeface="+mn-ea"/>
                <a:cs typeface="+mn-ea"/>
                <a:sym typeface="+mn-ea"/>
              </a:rPr>
              <a:t>函数</a:t>
            </a:r>
            <a:r>
              <a:rPr lang="en-US" altLang="zh-CN" sz="3200" err="1">
                <a:solidFill>
                  <a:schemeClr val="tx1"/>
                </a:solidFill>
                <a:effectLst/>
                <a:latin typeface="+mn-ea"/>
                <a:cs typeface="+mn-ea"/>
                <a:sym typeface="+mn-ea"/>
              </a:rPr>
              <a:t>eval</a:t>
            </a:r>
            <a:r>
              <a:rPr lang="zh-CN" altLang="en-US" sz="3200" dirty="0">
                <a:latin typeface="+mn-ea"/>
                <a:cs typeface="+mn-ea"/>
                <a:sym typeface="+mn-ea"/>
              </a:rPr>
              <a:t>可以将符号表达式变换成数值表达式。</a:t>
            </a:r>
            <a:endParaRPr lang="zh-CN" altLang="en-US" sz="3200" b="0" dirty="0"/>
          </a:p>
          <a:p>
            <a:pPr marL="0" indent="0">
              <a:lnSpc>
                <a:spcPct val="125000"/>
              </a:lnSpc>
              <a:buClr>
                <a:srgbClr val="EB7703"/>
              </a:buClr>
              <a:buFont typeface="Wingdings" panose="05000000000000000000" pitchFamily="2" charset="2"/>
              <a:buNone/>
            </a:pPr>
            <a:endParaRPr lang="zh-CN" altLang="en-US" sz="3200">
              <a:latin typeface="+mn-ea"/>
              <a:cs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韩国精美简约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Gulim"/>
        <a:ea typeface="微软雅黑"/>
        <a:cs typeface=""/>
      </a:majorFont>
      <a:minorFont>
        <a:latin typeface="Gulim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High Voltage">
  <a:themeElements>
    <a:clrScheme name="">
      <a:dk1>
        <a:srgbClr val="000000"/>
      </a:dk1>
      <a:lt1>
        <a:srgbClr val="FFFFFF"/>
      </a:lt1>
      <a:dk2>
        <a:srgbClr val="000000"/>
      </a:dk2>
      <a:lt2>
        <a:srgbClr val="001A00"/>
      </a:lt2>
      <a:accent1>
        <a:srgbClr val="339966"/>
      </a:accent1>
      <a:accent2>
        <a:srgbClr val="003300"/>
      </a:accent2>
      <a:accent3>
        <a:srgbClr val="FFFFFF"/>
      </a:accent3>
      <a:accent4>
        <a:srgbClr val="000000"/>
      </a:accent4>
      <a:accent5>
        <a:srgbClr val="ADCAB9"/>
      </a:accent5>
      <a:accent6>
        <a:srgbClr val="002D00"/>
      </a:accent6>
      <a:hlink>
        <a:srgbClr val="FF9933"/>
      </a:hlink>
      <a:folHlink>
        <a:srgbClr val="AFE9CC"/>
      </a:folHlink>
    </a:clrScheme>
    <a:fontScheme name="">
      <a:majorFont>
        <a:latin typeface="Times New Roman"/>
        <a:ea typeface="黑体"/>
        <a:cs typeface=""/>
      </a:majorFont>
      <a:minorFont>
        <a:latin typeface="Times New Roman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2181B7"/>
        </a:lt1>
        <a:dk2>
          <a:srgbClr val="CCFFFF"/>
        </a:dk2>
        <a:lt2>
          <a:srgbClr val="001932"/>
        </a:lt2>
        <a:accent1>
          <a:srgbClr val="99FFCC"/>
        </a:accent1>
        <a:accent2>
          <a:srgbClr val="01B0FF"/>
        </a:accent2>
        <a:accent3>
          <a:srgbClr val="ABC1D7"/>
        </a:accent3>
        <a:accent4>
          <a:srgbClr val="DCDCDC"/>
        </a:accent4>
        <a:accent5>
          <a:srgbClr val="CAFFE2"/>
        </a:accent5>
        <a:accent6>
          <a:srgbClr val="009DE5"/>
        </a:accent6>
        <a:hlink>
          <a:srgbClr val="6666FF"/>
        </a:hlink>
        <a:folHlink>
          <a:srgbClr val="1C6D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9B9CA"/>
        </a:accent5>
        <a:accent6>
          <a:srgbClr val="B7B7E5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1E1E1"/>
        </a:accent5>
        <a:accent6>
          <a:srgbClr val="787878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1AAAA"/>
        </a:accent5>
        <a:accent6>
          <a:srgbClr val="B75B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DDDDDD"/>
        </a:dk2>
        <a:lt2>
          <a:srgbClr val="1C3956"/>
        </a:lt2>
        <a:accent1>
          <a:srgbClr val="3D7CBB"/>
        </a:accent1>
        <a:accent2>
          <a:srgbClr val="00152A"/>
        </a:accent2>
        <a:accent3>
          <a:srgbClr val="AAADB9"/>
        </a:accent3>
        <a:accent4>
          <a:srgbClr val="DCDCDC"/>
        </a:accent4>
        <a:accent5>
          <a:srgbClr val="AFBFD9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A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9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High Voltage">
  <a:themeElements>
    <a:clrScheme name="">
      <a:dk1>
        <a:srgbClr val="000000"/>
      </a:dk1>
      <a:lt1>
        <a:srgbClr val="FFFFFF"/>
      </a:lt1>
      <a:dk2>
        <a:srgbClr val="000000"/>
      </a:dk2>
      <a:lt2>
        <a:srgbClr val="001A00"/>
      </a:lt2>
      <a:accent1>
        <a:srgbClr val="339966"/>
      </a:accent1>
      <a:accent2>
        <a:srgbClr val="003300"/>
      </a:accent2>
      <a:accent3>
        <a:srgbClr val="FFFFFF"/>
      </a:accent3>
      <a:accent4>
        <a:srgbClr val="000000"/>
      </a:accent4>
      <a:accent5>
        <a:srgbClr val="ADCAB9"/>
      </a:accent5>
      <a:accent6>
        <a:srgbClr val="002D00"/>
      </a:accent6>
      <a:hlink>
        <a:srgbClr val="FF9933"/>
      </a:hlink>
      <a:folHlink>
        <a:srgbClr val="AFE9CC"/>
      </a:folHlink>
    </a:clrScheme>
    <a:fontScheme name="">
      <a:majorFont>
        <a:latin typeface="Times New Roman"/>
        <a:ea typeface="黑体"/>
        <a:cs typeface=""/>
      </a:majorFont>
      <a:minorFont>
        <a:latin typeface="Times New Roman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2181B7"/>
        </a:lt1>
        <a:dk2>
          <a:srgbClr val="CCFFFF"/>
        </a:dk2>
        <a:lt2>
          <a:srgbClr val="001932"/>
        </a:lt2>
        <a:accent1>
          <a:srgbClr val="99FFCC"/>
        </a:accent1>
        <a:accent2>
          <a:srgbClr val="01B0FF"/>
        </a:accent2>
        <a:accent3>
          <a:srgbClr val="ABC1D7"/>
        </a:accent3>
        <a:accent4>
          <a:srgbClr val="DCDCDC"/>
        </a:accent4>
        <a:accent5>
          <a:srgbClr val="CAFFE2"/>
        </a:accent5>
        <a:accent6>
          <a:srgbClr val="009DE5"/>
        </a:accent6>
        <a:hlink>
          <a:srgbClr val="6666FF"/>
        </a:hlink>
        <a:folHlink>
          <a:srgbClr val="1C6D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9B9CA"/>
        </a:accent5>
        <a:accent6>
          <a:srgbClr val="B7B7E5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1E1E1"/>
        </a:accent5>
        <a:accent6>
          <a:srgbClr val="787878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1AAAA"/>
        </a:accent5>
        <a:accent6>
          <a:srgbClr val="B75B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DDDDDD"/>
        </a:dk2>
        <a:lt2>
          <a:srgbClr val="1C3956"/>
        </a:lt2>
        <a:accent1>
          <a:srgbClr val="3D7CBB"/>
        </a:accent1>
        <a:accent2>
          <a:srgbClr val="00152A"/>
        </a:accent2>
        <a:accent3>
          <a:srgbClr val="AAADB9"/>
        </a:accent3>
        <a:accent4>
          <a:srgbClr val="DCDCDC"/>
        </a:accent4>
        <a:accent5>
          <a:srgbClr val="AFBFD9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A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9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4105</Words>
  <Application>WPS 演示</Application>
  <PresentationFormat>宽屏</PresentationFormat>
  <Paragraphs>208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25</vt:i4>
      </vt:variant>
    </vt:vector>
  </HeadingPairs>
  <TitlesOfParts>
    <vt:vector size="40" baseType="lpstr">
      <vt:lpstr>Arial</vt:lpstr>
      <vt:lpstr>宋体</vt:lpstr>
      <vt:lpstr>Wingdings</vt:lpstr>
      <vt:lpstr>Times New Roman</vt:lpstr>
      <vt:lpstr>黑体</vt:lpstr>
      <vt:lpstr>微软雅黑</vt:lpstr>
      <vt:lpstr>Gulim</vt:lpstr>
      <vt:lpstr>AMGDT</vt:lpstr>
      <vt:lpstr>Arial Unicode MS</vt:lpstr>
      <vt:lpstr>Calibri</vt:lpstr>
      <vt:lpstr>Calibri Light</vt:lpstr>
      <vt:lpstr>Office 主题</vt:lpstr>
      <vt:lpstr>韩国精美简约模板</vt:lpstr>
      <vt:lpstr>High Voltage</vt:lpstr>
      <vt:lpstr>1_High Voltage</vt:lpstr>
      <vt:lpstr>MATLAB的符号变量及符号运算 </vt:lpstr>
      <vt:lpstr>符号变量</vt:lpstr>
      <vt:lpstr>1.1符号运算基础</vt:lpstr>
      <vt:lpstr>符号运算与数值运算的区别主要有以下几点：     </vt:lpstr>
      <vt:lpstr> </vt:lpstr>
      <vt:lpstr>（2）syms函数</vt:lpstr>
      <vt:lpstr>PowerPoint 演示文稿</vt:lpstr>
      <vt:lpstr>    (2)符号表达式的提取分子和分母运算     如果符号表达式是一个有理分式或可以展开为有理分式，</vt:lpstr>
      <vt:lpstr>collect(f,v)  对f按变量v合并同类项，f是符号表达式或符号矩阵。 </vt:lpstr>
      <vt:lpstr>(5). 符号矩阵 transpose(s)  返回s矩阵的转置矩阵。</vt:lpstr>
      <vt:lpstr>1.2  微分运算</vt:lpstr>
      <vt:lpstr>求极限例子</vt:lpstr>
      <vt:lpstr>符号函数的微分</vt:lpstr>
      <vt:lpstr> </vt:lpstr>
      <vt:lpstr>。</vt:lpstr>
      <vt:lpstr>泰勒级数</vt:lpstr>
      <vt:lpstr>1.3   积分运算</vt:lpstr>
      <vt:lpstr>1.4   求解方程</vt:lpstr>
      <vt:lpstr>代数方程</vt:lpstr>
      <vt:lpstr>代数方程组</vt:lpstr>
      <vt:lpstr>微分方程</vt:lpstr>
      <vt:lpstr>微分方程组</vt:lpstr>
      <vt:lpstr>例  求微分方程的通解。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Q新叶</cp:lastModifiedBy>
  <cp:revision>6</cp:revision>
  <dcterms:created xsi:type="dcterms:W3CDTF">2018-12-03T09:43:00Z</dcterms:created>
  <dcterms:modified xsi:type="dcterms:W3CDTF">2018-12-04T13:51:02Z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2052-10.1.0.7697</vt:lpwstr>
  </property>
</Properties>
</file>