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961" r:id="rId2"/>
    <p:sldId id="945" r:id="rId3"/>
    <p:sldId id="931" r:id="rId4"/>
    <p:sldId id="932" r:id="rId5"/>
    <p:sldId id="933" r:id="rId6"/>
    <p:sldId id="940" r:id="rId7"/>
  </p:sldIdLst>
  <p:sldSz cx="9144000" cy="6858000" type="screen4x3"/>
  <p:notesSz cx="6858000" cy="9723438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4">
          <p15:clr>
            <a:srgbClr val="A4A3A4"/>
          </p15:clr>
        </p15:guide>
        <p15:guide id="2" pos="29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FF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07"/>
  </p:normalViewPr>
  <p:slideViewPr>
    <p:cSldViewPr showGuides="1">
      <p:cViewPr varScale="1">
        <p:scale>
          <a:sx n="66" d="100"/>
          <a:sy n="66" d="100"/>
        </p:scale>
        <p:origin x="560" y="40"/>
      </p:cViewPr>
      <p:guideLst>
        <p:guide orient="horz" pos="2174"/>
        <p:guide pos="292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4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Char char="•"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22387996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42"/>
          <p:cNvGrpSpPr/>
          <p:nvPr/>
        </p:nvGrpSpPr>
        <p:grpSpPr>
          <a:xfrm>
            <a:off x="-382587" y="0"/>
            <a:ext cx="9932987" cy="6858000"/>
            <a:chOff x="-382404" y="0"/>
            <a:chExt cx="9932332" cy="6858000"/>
          </a:xfrm>
        </p:grpSpPr>
        <p:grpSp>
          <p:nvGrpSpPr>
            <p:cNvPr id="2051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05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21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05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8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060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94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6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1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3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3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8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9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7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5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6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7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en-US" strike="noStrike" noProof="1"/>
          </a:p>
        </p:txBody>
      </p:sp>
      <p:sp>
        <p:nvSpPr>
          <p:cNvPr id="128" name="Date Placeholder 3"/>
          <p:cNvSpPr>
            <a:spLocks noGrp="1"/>
          </p:cNvSpPr>
          <p:nvPr>
            <p:ph type="dt" sz="half" idx="2"/>
          </p:nvPr>
        </p:nvSpPr>
        <p:spPr>
          <a:xfrm>
            <a:off x="4738688" y="1516063"/>
            <a:ext cx="2133600" cy="752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838" y="5719763"/>
            <a:ext cx="283051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5719763"/>
            <a:ext cx="642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9A0DB2DC-4C9A-4742-B13C-FB6460FD3503}" type="slidenum">
              <a:rPr lang="zh-CN" altLang="en-US" strike="noStrike" noProof="1" dirty="0">
                <a:solidFill>
                  <a:schemeClr val="accent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3"/>
          <p:cNvGrpSpPr/>
          <p:nvPr/>
        </p:nvGrpSpPr>
        <p:grpSpPr>
          <a:xfrm>
            <a:off x="-382587" y="0"/>
            <a:ext cx="9932987" cy="6858000"/>
            <a:chOff x="-382404" y="0"/>
            <a:chExt cx="9932332" cy="6858000"/>
          </a:xfrm>
        </p:grpSpPr>
        <p:grpSp>
          <p:nvGrpSpPr>
            <p:cNvPr id="307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3076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21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08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8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08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94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6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1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3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3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8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9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7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  <a:p>
            <a:pPr lvl="1" fontAlgn="auto"/>
            <a:r>
              <a:rPr lang="zh-CN" altLang="en-US" strike="noStrike" noProof="1" smtClean="0"/>
              <a:t>第二级</a:t>
            </a:r>
          </a:p>
          <a:p>
            <a:pPr lvl="2" fontAlgn="auto"/>
            <a:r>
              <a:rPr lang="zh-CN" altLang="en-US" strike="noStrike" noProof="1" smtClean="0"/>
              <a:t>第三级</a:t>
            </a:r>
          </a:p>
          <a:p>
            <a:pPr lvl="3" fontAlgn="auto"/>
            <a:r>
              <a:rPr lang="zh-CN" altLang="en-US" strike="noStrike" noProof="1" smtClean="0"/>
              <a:t>第四级</a:t>
            </a:r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128" name="Date Placeholder 4"/>
          <p:cNvSpPr>
            <a:spLocks noGrp="1"/>
          </p:cNvSpPr>
          <p:nvPr>
            <p:ph type="dt" sz="half" idx="1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  <p:sp>
        <p:nvSpPr>
          <p:cNvPr id="13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3"/>
          <p:cNvGrpSpPr/>
          <p:nvPr/>
        </p:nvGrpSpPr>
        <p:grpSpPr>
          <a:xfrm>
            <a:off x="-382587" y="0"/>
            <a:ext cx="9932987" cy="6858000"/>
            <a:chOff x="-382404" y="0"/>
            <a:chExt cx="9932332" cy="6858000"/>
          </a:xfrm>
        </p:grpSpPr>
        <p:grpSp>
          <p:nvGrpSpPr>
            <p:cNvPr id="409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410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21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104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8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108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94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6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1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2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3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3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7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8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9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3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4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5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6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7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8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9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0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1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3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4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5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6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7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128" name="Date Placeholder 4"/>
          <p:cNvSpPr>
            <a:spLocks noGrp="1"/>
          </p:cNvSpPr>
          <p:nvPr>
            <p:ph type="dt" sz="half" idx="1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4641850" y="5724525"/>
            <a:ext cx="34925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/>
          <p:nvPr/>
        </p:nvGrpSpPr>
        <p:grpSpPr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27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28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036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lt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68" name="Title Placeholder 1"/>
          <p:cNvSpPr>
            <a:spLocks noGrp="1"/>
          </p:cNvSpPr>
          <p:nvPr>
            <p:ph type="title"/>
          </p:nvPr>
        </p:nvSpPr>
        <p:spPr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069" name="Text Placeholder 2"/>
          <p:cNvSpPr>
            <a:spLocks noGrp="1"/>
          </p:cNvSpPr>
          <p:nvPr>
            <p:ph type="body"/>
          </p:nvPr>
        </p:nvSpPr>
        <p:spPr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274320"/>
            <a:r>
              <a:rPr lang="zh-CN" altLang="en-US" dirty="0"/>
              <a:t>单击此处编辑母版文本样式</a:t>
            </a:r>
          </a:p>
          <a:p>
            <a:pPr lvl="1" indent="-274955"/>
            <a:r>
              <a:rPr lang="zh-CN" altLang="en-US" dirty="0"/>
              <a:t>第二级</a:t>
            </a:r>
          </a:p>
          <a:p>
            <a:pPr lvl="2" indent="-228600"/>
            <a:r>
              <a:rPr lang="zh-CN" altLang="en-US" dirty="0"/>
              <a:t>第三级</a:t>
            </a:r>
          </a:p>
          <a:p>
            <a:pPr lvl="3" indent="-229235"/>
            <a:r>
              <a:rPr lang="zh-CN" altLang="en-US" dirty="0"/>
              <a:t>第四级</a:t>
            </a:r>
          </a:p>
          <a:p>
            <a:pPr lvl="4" indent="-228600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尚辅网                  </a:t>
            </a: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http://shangfuwang.com/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>
                <a:solidFill>
                  <a:srgbClr val="FEFEFE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58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65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894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535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7273925" y="1165225"/>
            <a:ext cx="1466850" cy="5164138"/>
          </a:xfrm>
          <a:ln/>
        </p:spPr>
        <p:txBody>
          <a:bodyPr anchor="b"/>
          <a:lstStyle/>
          <a:p>
            <a:pPr defTabSz="914400">
              <a:buNone/>
            </a:pPr>
            <a:r>
              <a:rPr lang="en-US" altLang="zh-CN" kern="1200" baseline="0">
                <a:latin typeface="+mj-lt"/>
                <a:ea typeface="+mj-ea"/>
                <a:cs typeface="+mj-cs"/>
              </a:rPr>
              <a:t>MATLAB</a:t>
            </a:r>
            <a:r>
              <a:rPr lang="zh-CN" altLang="en-US" kern="1200" baseline="0">
                <a:latin typeface="+mj-lt"/>
                <a:ea typeface="+mj-ea"/>
                <a:cs typeface="+mj-cs"/>
              </a:rPr>
              <a:t>及其在电气工程中的应用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/>
          <p:nvPr/>
        </p:nvSpPr>
        <p:spPr>
          <a:xfrm>
            <a:off x="1835150" y="549275"/>
            <a:ext cx="5080000" cy="4619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3.4 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多项式运算</a:t>
            </a:r>
            <a:endParaRPr lang="zh-CN" altLang="en-US" sz="24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900113" y="1052513"/>
            <a:ext cx="7631112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宋体" panose="02010600030101010101" pitchFamily="2" charset="-122"/>
                <a:ea typeface="黑体" panose="02010609060101010101" pitchFamily="49" charset="-122"/>
                <a:sym typeface="宋体" panose="02010600030101010101" pitchFamily="2" charset="-122"/>
              </a:rPr>
              <a:t>  多项式运算是数学中最基本的运算之一，在工程中也有着广泛的应用。例如，控制系统中传递函数的有理式表示等。本节主要介绍多项式的表示、基本运算和多项式拟合等内容。</a:t>
            </a:r>
            <a:endParaRPr lang="zh-CN" altLang="en-US" sz="20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1908175" y="2060575"/>
            <a:ext cx="5080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3.4.1 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多项式的表示</a:t>
            </a:r>
            <a:endParaRPr lang="zh-CN" altLang="en-US" sz="24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3" name="Text Box 5"/>
          <p:cNvSpPr txBox="1"/>
          <p:nvPr/>
        </p:nvSpPr>
        <p:spPr>
          <a:xfrm>
            <a:off x="901700" y="2492375"/>
            <a:ext cx="7775575" cy="192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在高等代数中，多项式一般表示为：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P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(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x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)=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1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x</a:t>
            </a:r>
            <a:r>
              <a:rPr lang="zh-CN" altLang="en-US" sz="2000" b="1" baseline="30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n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+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2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x</a:t>
            </a:r>
            <a:r>
              <a:rPr lang="zh-CN" altLang="en-US" sz="2000" b="1" baseline="30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n-1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+…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+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n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x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+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n+1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。在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MATLAB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中，用多项式的各项系数依降幂次序排列成行向量表示，即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P=[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1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,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2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,…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,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n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,</a:t>
            </a:r>
            <a:r>
              <a:rPr lang="zh-CN" altLang="en-US" sz="2000" b="1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a</a:t>
            </a:r>
            <a:r>
              <a:rPr lang="zh-CN" altLang="en-US" sz="2000" b="1" baseline="-25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n+1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]。若多项式中缺某幂次项，则该幂次项的系数应为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0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。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  由于多项式可以直接用行向量表示，因此在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MATLAB</a:t>
            </a:r>
            <a:r>
              <a:rPr lang="zh-CN" altLang="en-US" sz="20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中创建和表示多项式可直接输入向量。</a:t>
            </a:r>
            <a:endParaRPr lang="zh-CN" altLang="en-US" sz="20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/>
          <p:nvPr/>
        </p:nvSpPr>
        <p:spPr>
          <a:xfrm>
            <a:off x="1979613" y="549275"/>
            <a:ext cx="5080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3.4.2 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多项式的基本运算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5" name="Text Box 3"/>
          <p:cNvSpPr txBox="1"/>
          <p:nvPr/>
        </p:nvSpPr>
        <p:spPr>
          <a:xfrm>
            <a:off x="684213" y="1052513"/>
            <a:ext cx="7920037" cy="1006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多项式的运算主要包括多项式的四则运算、求导、求积分、求根和估值等。这些运算在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MATLAB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中大部分都是采用函数来实现，表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3-11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列出了多项式运算函数及其常用的调用格式。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8196" name="Picture 4" descr="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75" y="2205038"/>
            <a:ext cx="7943850" cy="375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/>
          <p:nvPr/>
        </p:nvSpPr>
        <p:spPr>
          <a:xfrm>
            <a:off x="684213" y="620713"/>
            <a:ext cx="7993062" cy="1920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</a:t>
            </a: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1. 多项式的四则运算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  多项式的四则运算是多项式的加、减、乘、除运算。其中，多项式加、减运算要求两个相加、减的多项式向量的大小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( 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元素个数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)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必须相等。当两个相加、减的多项式阶次不同时，低阶次多项式必须用首零填补，使其与高阶次多项式有相同的阶次。多项式乘、除运算分别采用函数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conv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和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deconv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来实现。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19" name="Text Box 3"/>
          <p:cNvSpPr txBox="1"/>
          <p:nvPr/>
        </p:nvSpPr>
        <p:spPr>
          <a:xfrm>
            <a:off x="323850" y="2492375"/>
            <a:ext cx="5976938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69875"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【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例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3-20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】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对下面两个多项式进行四则运算。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116013" y="2925763"/>
          <a:ext cx="30956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r:id="rId3" imgW="1956435" imgH="228600" progId="Equation.3">
                  <p:embed/>
                </p:oleObj>
              </mc:Choice>
              <mc:Fallback>
                <p:oleObj r:id="rId3" imgW="1956435" imgH="2286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6013" y="2925763"/>
                        <a:ext cx="3095625" cy="361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787900" y="2925763"/>
          <a:ext cx="264001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r:id="rId5" imgW="1677035" imgH="228600" progId="Equation.3">
                  <p:embed/>
                </p:oleObj>
              </mc:Choice>
              <mc:Fallback>
                <p:oleObj r:id="rId5" imgW="1677035" imgH="2286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7900" y="2925763"/>
                        <a:ext cx="2640013" cy="360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/>
          <p:nvPr/>
        </p:nvSpPr>
        <p:spPr>
          <a:xfrm>
            <a:off x="755650" y="3286125"/>
            <a:ext cx="8064500" cy="28336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69875"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&gt;&gt; p1=[2 4 0 3 -1 5];p2=[4 5 2 3];    % 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创建多项式的向量表示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&gt;&gt; p3=[0 0 4 5 2 3];               % 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为了进行多项式加、减运算，对于多项式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p</a:t>
            </a:r>
            <a:r>
              <a:rPr lang="en-US" altLang="zh-CN" sz="2000" b="1" baseline="-250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2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(</a:t>
            </a:r>
            <a:r>
              <a:rPr lang="en-US" altLang="zh-CN" sz="20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x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)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，填补首零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&gt;&gt; p4=p1+p3                    % 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进行多项式加法运算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  <a:p>
            <a:pPr indent="269875"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p4 =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     2     4     4     8     1     8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indent="269875">
              <a:buFont typeface="Arial" panose="020B0604020202020204" pitchFamily="34" charset="0"/>
              <a:buNone/>
            </a:pP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&gt;&gt; poly2sym(p4)                 % 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将多项式系数向量转换为符号多项式表示，即以较习惯方式显示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/>
          <p:nvPr/>
        </p:nvSpPr>
        <p:spPr>
          <a:xfrm>
            <a:off x="755650" y="476250"/>
            <a:ext cx="7848600" cy="3444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ans =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 2*x^5 + 4*x^4 + 4*x^3 + 8*x^2 + x + 8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&gt;&gt; p5=conv(p1,p2)               % 进行多项式乘法运算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p5 =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     8    26    24    26    23    21    32     7    15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sym typeface="宋体" panose="02010600030101010101" pitchFamily="2" charset="-122"/>
            </a:endParaRP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&gt;&gt; [pq,pr]=deconv(p1,p2)          % 进行多项式除法运算，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pq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为商多项式，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pr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为余多项式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sym typeface="Times New Roman" panose="02020603050405020304" pitchFamily="18" charset="0"/>
            </a:endParaRP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pq =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     0.5000    0.3750   -0.7188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pr =</a:t>
            </a:r>
          </a:p>
          <a:p>
            <a:pPr indent="269875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     0         0         0    4.3438   -0.6875    7.1563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/>
          <p:nvPr/>
        </p:nvSpPr>
        <p:spPr>
          <a:xfrm>
            <a:off x="2124075" y="476250"/>
            <a:ext cx="50800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3.4.3 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多项式的拟合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7" name="Text Box 3"/>
          <p:cNvSpPr txBox="1"/>
          <p:nvPr/>
        </p:nvSpPr>
        <p:spPr>
          <a:xfrm>
            <a:off x="685800" y="981075"/>
            <a:ext cx="7920038" cy="40925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indent="234950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在科学和工程领域，经常会涉及到曲线拟合问题。所谓曲线拟合是用连续曲线很好地近似平面上离散数据点组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(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或实测数据组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)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所表示的坐标之间的函数关系寻求一。曲线拟合就是要寻求一个解析函数</a:t>
            </a:r>
            <a:r>
              <a:rPr lang="zh-CN" altLang="en-US" sz="20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y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=</a:t>
            </a:r>
            <a:r>
              <a:rPr lang="zh-CN" altLang="en-US" sz="20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f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(</a:t>
            </a:r>
            <a:r>
              <a:rPr lang="zh-CN" altLang="en-US" sz="20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x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)，使其通过或近似通过这些有限序列的数据点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(</a:t>
            </a:r>
            <a:r>
              <a:rPr lang="zh-CN" altLang="en-US" sz="20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x</a:t>
            </a:r>
            <a:r>
              <a:rPr lang="zh-CN" altLang="en-US" sz="2000" b="1" baseline="-250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i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</a:t>
            </a:r>
            <a:r>
              <a:rPr lang="zh-CN" altLang="en-US" sz="2000" b="1" i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y</a:t>
            </a:r>
            <a:r>
              <a:rPr lang="zh-CN" altLang="en-US" sz="2000" b="1" baseline="-25000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i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)，能很好地反映函数变量之间的关系或者变化趋势。多项式拟合是最常见的一种曲线拟合方法，它通常采用最小二乘法求得曲线拟合的多项式。</a:t>
            </a:r>
          </a:p>
          <a:p>
            <a:pPr indent="234950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   在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MATLAB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中，多项式拟合采用函数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polyfit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来实现，其常用调用格式如下：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 indent="234950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    ·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p=polyfit(x,y,n)   用最小二乘法对已知数据向量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x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、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y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进行拟合，求得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n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次多项式系数向量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；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sym typeface="Symbol" panose="05050102010706020507" pitchFamily="18" charset="2"/>
            </a:endParaRPr>
          </a:p>
          <a:p>
            <a:pPr indent="234950">
              <a:buFont typeface="Arial" panose="020B0604020202020204" pitchFamily="34" charset="0"/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Symbol" panose="05050102010706020507" pitchFamily="18" charset="2"/>
              </a:rPr>
              <a:t>    ·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 [p,s]=polyfit(x,y,n)   用最小二乘法对已知数据向量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x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、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y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进行拟合，求得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n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次多项式系数向量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，和使用函数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polyval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获得的错误预估计值向量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Times New Roman" panose="02020603050405020304" pitchFamily="18" charset="0"/>
              </a:rPr>
              <a:t>s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sym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奥斯汀">
  <a:themeElements>
    <a:clrScheme name="奥斯汀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奥斯汀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奥斯汀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全屏显示(4:3)</PresentationFormat>
  <Paragraphs>33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黑体</vt:lpstr>
      <vt:lpstr>宋体</vt:lpstr>
      <vt:lpstr>幼圆</vt:lpstr>
      <vt:lpstr>Arial</vt:lpstr>
      <vt:lpstr>Century Gothic</vt:lpstr>
      <vt:lpstr>Symbol</vt:lpstr>
      <vt:lpstr>Times New Roman</vt:lpstr>
      <vt:lpstr>Wingdings 2</vt:lpstr>
      <vt:lpstr>奥斯汀</vt:lpstr>
      <vt:lpstr>Microsoft 公式 3.0</vt:lpstr>
      <vt:lpstr>MATLAB及其在电气工程中的应用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风力发电技术</dc:title>
  <dc:creator>NANA</dc:creator>
  <cp:lastModifiedBy>微软用户</cp:lastModifiedBy>
  <cp:revision>95</cp:revision>
  <dcterms:created xsi:type="dcterms:W3CDTF">2008-06-02T01:46:29Z</dcterms:created>
  <dcterms:modified xsi:type="dcterms:W3CDTF">2019-01-17T03:21:43Z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</Properties>
</file>