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9" r:id="rId3"/>
  </p:sldMasterIdLst>
  <p:notesMasterIdLst>
    <p:notesMasterId r:id="rId5"/>
  </p:notesMasterIdLst>
  <p:sldIdLst>
    <p:sldId id="256" r:id="rId4"/>
    <p:sldId id="257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2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9" r:id="rId26"/>
    <p:sldId id="277" r:id="rId27"/>
    <p:sldId id="278" r:id="rId28"/>
    <p:sldId id="285" r:id="rId29"/>
    <p:sldId id="287" r:id="rId30"/>
    <p:sldId id="289" r:id="rId31"/>
    <p:sldId id="291" r:id="rId32"/>
    <p:sldId id="293" r:id="rId33"/>
    <p:sldId id="298" r:id="rId34"/>
    <p:sldId id="299" r:id="rId35"/>
    <p:sldId id="300" r:id="rId36"/>
    <p:sldId id="305" r:id="rId37"/>
    <p:sldId id="306" r:id="rId38"/>
    <p:sldId id="307" r:id="rId39"/>
    <p:sldId id="308" r:id="rId40"/>
    <p:sldId id="309" r:id="rId41"/>
    <p:sldId id="313" r:id="rId42"/>
    <p:sldId id="312" r:id="rId4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1000"/>
    </mc:Choice>
    <mc:Fallback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1000"/>
    </mc:Choice>
    <mc:Fallback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050" name="组合 375809"/>
          <p:cNvGrpSpPr/>
          <p:nvPr/>
        </p:nvGrpSpPr>
        <p:grpSpPr>
          <a:xfrm>
            <a:off x="0" y="3141663"/>
            <a:ext cx="12012084" cy="1052512"/>
            <a:chOff x="0" y="1536"/>
            <a:chExt cx="5675" cy="663"/>
          </a:xfrm>
        </p:grpSpPr>
        <p:grpSp>
          <p:nvGrpSpPr>
            <p:cNvPr id="2051" name="组合 375810"/>
            <p:cNvGrpSpPr/>
            <p:nvPr/>
          </p:nvGrpSpPr>
          <p:grpSpPr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052" name="矩形 375811"/>
              <p:cNvSpPr/>
              <p:nvPr/>
            </p:nvSpPr>
            <p:spPr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</a:ln>
            </p:spPr>
            <p:txBody>
              <a:bodyPr anchor="t"/>
              <a:p>
                <a:pPr lvl="0" indent="0"/>
                <a:endParaRPr lang="zh-CN" altLang="en-US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2053" name="矩形 375812"/>
              <p:cNvSpPr/>
              <p:nvPr/>
            </p:nvSpPr>
            <p:spPr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anchor="t"/>
              <a:p>
                <a:pPr lvl="0" indent="0"/>
                <a:endParaRPr lang="zh-CN" altLang="en-US" sz="2400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2054" name="组合 375813"/>
            <p:cNvGrpSpPr/>
            <p:nvPr/>
          </p:nvGrpSpPr>
          <p:grpSpPr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055" name="矩形 375814"/>
              <p:cNvSpPr/>
              <p:nvPr/>
            </p:nvSpPr>
            <p:spPr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 anchor="t"/>
              <a:p>
                <a:pPr lvl="0" indent="0"/>
                <a:endParaRPr lang="zh-CN" altLang="en-US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2056" name="矩形 375815"/>
              <p:cNvSpPr/>
              <p:nvPr/>
            </p:nvSpPr>
            <p:spPr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 anchor="t"/>
              <a:p>
                <a:pPr lvl="0" indent="0"/>
                <a:endParaRPr lang="zh-CN" altLang="en-US" sz="240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2057" name="矩形 375816"/>
            <p:cNvSpPr/>
            <p:nvPr/>
          </p:nvSpPr>
          <p:spPr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 sz="2400">
                <a:latin typeface="Tahoma" panose="020B0604030504040204" pitchFamily="34" charset="0"/>
              </a:endParaRPr>
            </a:p>
          </p:txBody>
        </p:sp>
        <p:sp>
          <p:nvSpPr>
            <p:cNvPr id="2058" name="矩形 375817"/>
            <p:cNvSpPr/>
            <p:nvPr/>
          </p:nvSpPr>
          <p:spPr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 anchor="t"/>
            <a:p>
              <a:pPr lvl="0" indent="0"/>
              <a:endParaRPr lang="zh-CN" altLang="en-US" sz="2400">
                <a:latin typeface="Tahoma" panose="020B0604030504040204" pitchFamily="34" charset="0"/>
              </a:endParaRPr>
            </a:p>
          </p:txBody>
        </p:sp>
        <p:sp>
          <p:nvSpPr>
            <p:cNvPr id="2059" name="矩形 375818"/>
            <p:cNvSpPr/>
            <p:nvPr/>
          </p:nvSpPr>
          <p:spPr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anchor="t"/>
            <a:p>
              <a:pPr lvl="0" indent="0"/>
              <a:endParaRPr lang="zh-CN" altLang="en-US" sz="2400">
                <a:latin typeface="Tahoma" panose="020B0604030504040204" pitchFamily="34" charset="0"/>
              </a:endParaRPr>
            </a:p>
          </p:txBody>
        </p:sp>
      </p:grpSp>
      <p:sp>
        <p:nvSpPr>
          <p:cNvPr id="375820" name="标题 375819"/>
          <p:cNvSpPr>
            <a:spLocks noGrp="1"/>
          </p:cNvSpPr>
          <p:nvPr>
            <p:ph type="ctrTitle"/>
          </p:nvPr>
        </p:nvSpPr>
        <p:spPr>
          <a:xfrm>
            <a:off x="1320800" y="1828800"/>
            <a:ext cx="10363200" cy="11430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lvl="0">
              <a:defRPr/>
            </a:lvl1pPr>
          </a:lstStyle>
          <a:p>
            <a:pPr lvl="0" fontAlgn="base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75821" name="副标题 375820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lvl="0" algn="ctr">
              <a:buNone/>
              <a:defRPr/>
            </a:lvl1pPr>
            <a:lvl2pPr marL="457200" lvl="1" indent="22225" algn="ctr">
              <a:buNone/>
              <a:defRPr/>
            </a:lvl2pPr>
            <a:lvl3pPr marL="914400" lvl="2" indent="41275" algn="ctr">
              <a:buNone/>
              <a:defRPr/>
            </a:lvl3pPr>
            <a:lvl4pPr marL="1371600" lvl="3" indent="3175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 fontAlgn="base"/>
            <a:r>
              <a:rPr lang="zh-CN" altLang="en-US" strike="noStrike" noProof="1" dirty="0"/>
              <a:t>单击此处编辑母版副标题样式</a:t>
            </a:r>
            <a:endParaRPr lang="zh-CN" altLang="en-US" strike="noStrike" noProof="1" dirty="0"/>
          </a:p>
        </p:txBody>
      </p:sp>
      <p:sp>
        <p:nvSpPr>
          <p:cNvPr id="375822" name="日期占位符 375821"/>
          <p:cNvSpPr>
            <a:spLocks noGrp="1"/>
          </p:cNvSpPr>
          <p:nvPr>
            <p:ph type="dt" sz="half" idx="2"/>
          </p:nvPr>
        </p:nvSpPr>
        <p:spPr>
          <a:xfrm>
            <a:off x="1320800" y="6248400"/>
            <a:ext cx="25400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400" b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pPr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375823" name="页脚占位符 375822"/>
          <p:cNvSpPr>
            <a:spLocks noGrp="1"/>
          </p:cNvSpPr>
          <p:nvPr>
            <p:ph type="ftr" sz="quarter" idx="3"/>
          </p:nvPr>
        </p:nvSpPr>
        <p:spPr>
          <a:xfrm>
            <a:off x="4572000" y="6248400"/>
            <a:ext cx="3860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ctr">
              <a:defRPr sz="1400" b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375824" name="灯片编号占位符 375823"/>
          <p:cNvSpPr>
            <a:spLocks noGrp="1"/>
          </p:cNvSpPr>
          <p:nvPr>
            <p:ph type="sldNum" sz="quarter" idx="4"/>
          </p:nvPr>
        </p:nvSpPr>
        <p:spPr>
          <a:xfrm>
            <a:off x="9144000" y="6248400"/>
            <a:ext cx="25400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>
              <a:defRPr sz="1400" b="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pPr fontAlgn="base"/>
            <a:fld id="{9A0DB2DC-4C9A-4742-B13C-FB6460FD3503}" type="slidenum">
              <a:rPr lang="zh-CN" altLang="en-US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22400" y="1524000"/>
            <a:ext cx="4829048" cy="46085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48552" y="1524000"/>
            <a:ext cx="4829048" cy="46085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1000"/>
    </mc:Choice>
    <mc:Fallback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90000" y="152400"/>
            <a:ext cx="2489200" cy="5980113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22400" y="152400"/>
            <a:ext cx="7323299" cy="5980113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1000"/>
    </mc:Choice>
    <mc:Fallback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1000"/>
    </mc:Choice>
    <mc:Fallback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1000"/>
    </mc:Choice>
    <mc:Fallback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1000"/>
    </mc:Choice>
    <mc:Fallback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1000"/>
    </mc:Choice>
    <mc:Fallback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1000"/>
    </mc:Choice>
    <mc:Fallback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1000"/>
    </mc:Choice>
    <mc:Fallback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p14:dur="500" advTm="1000"/>
    </mc:Choice>
    <mc:Fallback>
      <p:transition advTm="1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374796"/>
          <p:cNvSpPr>
            <a:spLocks noGrp="1"/>
          </p:cNvSpPr>
          <p:nvPr>
            <p:ph type="title"/>
          </p:nvPr>
        </p:nvSpPr>
        <p:spPr>
          <a:xfrm>
            <a:off x="1828800" y="152400"/>
            <a:ext cx="9550400" cy="7620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374797"/>
          <p:cNvSpPr>
            <a:spLocks noGrp="1"/>
          </p:cNvSpPr>
          <p:nvPr>
            <p:ph type="body"/>
          </p:nvPr>
        </p:nvSpPr>
        <p:spPr>
          <a:xfrm>
            <a:off x="1422400" y="1524000"/>
            <a:ext cx="9855200" cy="460851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74799" name="日期占位符 374798"/>
          <p:cNvSpPr>
            <a:spLocks noGrp="1"/>
          </p:cNvSpPr>
          <p:nvPr>
            <p:ph type="dt" sz="half" idx="2"/>
          </p:nvPr>
        </p:nvSpPr>
        <p:spPr>
          <a:xfrm>
            <a:off x="1219200" y="6324600"/>
            <a:ext cx="25400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400" b="0">
                <a:latin typeface="Tahoma" panose="020B0604030504040204" pitchFamily="34" charset="0"/>
              </a:defRPr>
            </a:lvl1pPr>
          </a:lstStyle>
          <a:p>
            <a:pPr lvl="0" fontAlgn="base"/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sp>
        <p:nvSpPr>
          <p:cNvPr id="374800" name="页脚占位符 374799"/>
          <p:cNvSpPr>
            <a:spLocks noGrp="1"/>
          </p:cNvSpPr>
          <p:nvPr>
            <p:ph type="ftr" sz="quarter" idx="3"/>
          </p:nvPr>
        </p:nvSpPr>
        <p:spPr>
          <a:xfrm>
            <a:off x="4470400" y="6324600"/>
            <a:ext cx="3860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ctr">
              <a:defRPr sz="1400" b="0">
                <a:latin typeface="Tahoma" panose="020B0604030504040204" pitchFamily="34" charset="0"/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374801" name="灯片编号占位符 374800"/>
          <p:cNvSpPr>
            <a:spLocks noGrp="1"/>
          </p:cNvSpPr>
          <p:nvPr>
            <p:ph type="sldNum" sz="quarter" idx="4"/>
          </p:nvPr>
        </p:nvSpPr>
        <p:spPr>
          <a:xfrm>
            <a:off x="9042400" y="6324600"/>
            <a:ext cx="25400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>
              <a:defRPr sz="1400" b="0">
                <a:latin typeface="Tahoma" panose="020B0604030504040204" pitchFamily="34" charset="0"/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random/>
  </p:transition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rgbClr val="996600"/>
          </a:solidFill>
          <a:latin typeface="+mj-lt"/>
          <a:ea typeface="+mj-ea"/>
          <a:cs typeface="+mj-cs"/>
        </a:defRPr>
      </a:lvl1pPr>
    </p:titleStyle>
    <p:bodyStyle>
      <a:lvl1pPr marL="0" lvl="0" indent="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65175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84275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3375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1" i="0" u="none" kern="1200" baseline="0">
          <a:solidFill>
            <a:schemeClr val="tx1"/>
          </a:solidFill>
          <a:latin typeface="Tahoma" panose="020B060403050404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1" i="0" u="none" kern="1200" baseline="0">
          <a:solidFill>
            <a:schemeClr val="tx1"/>
          </a:solidFill>
          <a:latin typeface="Tahoma" panose="020B060403050404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1" i="0" u="none" kern="1200" baseline="0">
          <a:solidFill>
            <a:schemeClr val="tx1"/>
          </a:solidFill>
          <a:latin typeface="Tahoma" panose="020B060403050404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1" i="0" u="none" kern="1200" baseline="0">
          <a:solidFill>
            <a:schemeClr val="tx1"/>
          </a:solidFill>
          <a:latin typeface="Tahoma" panose="020B060403050404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1" i="0" u="none" kern="1200" baseline="0">
          <a:solidFill>
            <a:schemeClr val="tx1"/>
          </a:solidFill>
          <a:latin typeface="Tahoma" panose="020B060403050404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1" i="0" u="none" kern="1200" baseline="0">
          <a:solidFill>
            <a:schemeClr val="tx1"/>
          </a:solidFill>
          <a:latin typeface="Tahoma" panose="020B060403050404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1" i="0" u="none" kern="1200" baseline="0">
          <a:solidFill>
            <a:schemeClr val="tx1"/>
          </a:solidFill>
          <a:latin typeface="Tahoma" panose="020B060403050404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1" i="0" u="none" kern="1200" baseline="0">
          <a:solidFill>
            <a:schemeClr val="tx1"/>
          </a:solidFill>
          <a:latin typeface="Tahoma" panose="020B060403050404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6.xml"/><Relationship Id="rId5" Type="http://schemas.openxmlformats.org/officeDocument/2006/relationships/image" Target="../media/image1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5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4.wmf"/><Relationship Id="rId1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.jpe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96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大家好</a:t>
            </a:r>
            <a:endParaRPr lang="zh-CN" altLang="en-US" sz="9600" b="1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endParaRPr lang="en-US" altLang="zh-CN" dirty="0"/>
          </a:p>
          <a:p>
            <a:endParaRPr lang="en-US" altLang="zh-CN" dirty="0"/>
          </a:p>
        </p:txBody>
      </p:sp>
      <p:pic>
        <p:nvPicPr>
          <p:cNvPr id="3" name="Carnage,Timmy Trumpet,KSHMR - Toca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1035" y="6000115"/>
            <a:ext cx="619125" cy="6191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 advTm="15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4" showWhenStopped="0">
                <p:cTn id="1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p>
            <a:pPr marL="0" indent="0" algn="ctr">
              <a:buNone/>
            </a:pPr>
            <a:r>
              <a:rPr lang="en-US" altLang="zh-CN" sz="880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880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advTm="8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ctr">
              <a:buNone/>
            </a:pPr>
            <a:r>
              <a:rPr lang="en-US" altLang="zh-CN" sz="88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  <a:endParaRPr lang="en-US" altLang="zh-CN" sz="8800" b="1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6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ctr">
              <a:buNone/>
            </a:pPr>
            <a:r>
              <a:rPr lang="en-US" altLang="zh-CN" sz="88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</a:t>
            </a:r>
            <a:endParaRPr lang="en-US" altLang="zh-CN" sz="8800" b="1">
              <a:ln w="9525" cmpd="sng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7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 sz="72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骗你的！！！</a:t>
            </a:r>
            <a:endParaRPr lang="en-US" altLang="zh-CN" sz="72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2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 sz="66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我还要</a:t>
            </a:r>
            <a:endParaRPr lang="zh-CN" altLang="en-US" sz="66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6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 sz="66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介绍</a:t>
            </a:r>
            <a:endParaRPr lang="zh-CN" altLang="en-US" sz="66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7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 sz="66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    </a:t>
            </a:r>
            <a:r>
              <a:rPr lang="zh-CN" altLang="en-US" sz="66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我们组</a:t>
            </a:r>
            <a:endParaRPr lang="zh-CN" altLang="en-US" sz="66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9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ctr">
              <a:buNone/>
            </a:pPr>
            <a:r>
              <a:rPr lang="zh-CN" altLang="en-US" sz="66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的</a:t>
            </a:r>
            <a:endParaRPr lang="zh-CN" altLang="en-US" sz="66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6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    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32180" y="1825625"/>
            <a:ext cx="10515600" cy="4351338"/>
          </a:xfrm>
        </p:spPr>
        <p:txBody>
          <a:bodyPr>
            <a:scene3d>
              <a:camera prst="orthographicFront"/>
              <a:lightRig rig="threePt" dir="t"/>
            </a:scene3d>
          </a:bodyPr>
          <a:p>
            <a:pPr marL="0" indent="0" algn="ctr">
              <a:buNone/>
            </a:pPr>
            <a:r>
              <a:rPr lang="zh-CN" altLang="en-US" sz="72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小仙女和大猪蹄子！</a:t>
            </a:r>
            <a:endParaRPr lang="zh-CN" altLang="en-US" sz="72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9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8880" y="2402205"/>
            <a:ext cx="10515600" cy="1325563"/>
          </a:xfrm>
        </p:spPr>
        <p:txBody>
          <a:bodyPr/>
          <a:p>
            <a:pPr algn="ctr"/>
            <a:r>
              <a:rPr lang="en-US" altLang="zh-CN"/>
              <a:t>         </a:t>
            </a:r>
            <a:r>
              <a:rPr lang="en-US" altLang="zh-CN" sz="7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ea"/>
                <a:cs typeface="+mj-ea"/>
              </a:rPr>
              <a:t>START</a:t>
            </a:r>
            <a:r>
              <a:rPr lang="zh-CN" altLang="en-US" sz="7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ea"/>
                <a:cs typeface="+mj-ea"/>
              </a:rPr>
              <a:t>！</a:t>
            </a:r>
            <a:r>
              <a:rPr lang="zh-CN" altLang="en-US" sz="7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ea"/>
                <a:cs typeface="+mj-ea"/>
                <a:sym typeface="+mn-ea"/>
              </a:rPr>
              <a:t>！！</a:t>
            </a:r>
            <a:endParaRPr lang="zh-CN" altLang="en-US" sz="720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ea"/>
              <a:cs typeface="+mj-ea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/>
              <a:t> 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  <p:transition advTm="19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 sz="9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</a:t>
            </a:r>
            <a:r>
              <a:rPr lang="zh-CN" altLang="en-US" sz="96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前方高能</a:t>
            </a:r>
            <a:endParaRPr lang="zh-CN" altLang="en-US" sz="96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9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1455" y="154940"/>
            <a:ext cx="11841480" cy="8449310"/>
          </a:xfrm>
        </p:spPr>
        <p:txBody>
          <a:bodyPr>
            <a:normAutofit fontScale="90000"/>
          </a:bodyPr>
          <a:p>
            <a:br>
              <a:rPr lang="zh-CN" altLang="en-US" sz="7200" b="1" i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zh-CN" altLang="en-US" sz="7200" b="1" i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zh-CN" altLang="en-US" sz="7200" b="1" i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zh-CN" altLang="en-US" sz="7200" b="1" i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zh-CN" altLang="en-US" sz="7200" b="1" i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zh-CN" altLang="en-US" sz="7200" b="1" i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zh-CN" altLang="en-US" sz="7200" b="1" i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许泽木            孙家辉</a:t>
            </a:r>
            <a:br>
              <a:rPr lang="zh-CN" altLang="en-US" sz="7200" b="1" i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zh-CN" altLang="en-US" sz="7200" b="1" i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吴宇璋            史富堂</a:t>
            </a:r>
            <a:br>
              <a:rPr lang="zh-CN" altLang="en-US" sz="7200" b="1" i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zh-CN" altLang="en-US" sz="7200" b="1" i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罗诚                叶允玮</a:t>
            </a:r>
            <a:br>
              <a:rPr lang="zh-CN" altLang="en-US"/>
            </a:br>
            <a:r>
              <a:rPr lang="zh-CN" altLang="en-US" sz="7200" b="1" i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任振忠             柯君阳</a:t>
            </a:r>
            <a:br>
              <a:rPr lang="zh-CN" altLang="en-US"/>
            </a:br>
            <a:br>
              <a:rPr lang="zh-CN" altLang="en-US" sz="7200" b="1" i="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zh-CN" altLang="en-US"/>
            </a:br>
            <a:br>
              <a:rPr lang="zh-CN" altLang="en-US"/>
            </a:br>
            <a:br>
              <a:rPr lang="zh-CN" altLang="en-US"/>
            </a:br>
            <a:br>
              <a:rPr lang="zh-CN" altLang="en-US"/>
            </a:br>
            <a:br>
              <a:rPr lang="zh-CN" altLang="en-US"/>
            </a:br>
            <a:br>
              <a:rPr lang="zh-CN" altLang="en-US"/>
            </a:br>
            <a:r>
              <a:rPr lang="zh-CN" altLang="en-US"/>
              <a:t>             </a:t>
            </a:r>
            <a:br>
              <a:rPr lang="zh-CN" altLang="en-US" sz="4800"/>
            </a:br>
            <a:br>
              <a:rPr lang="zh-CN" altLang="en-US" sz="4800"/>
            </a:br>
            <a:br>
              <a:rPr lang="zh-CN" altLang="en-US"/>
            </a:br>
            <a:br>
              <a:rPr lang="zh-CN" altLang="en-US"/>
            </a:br>
            <a:br>
              <a:rPr lang="zh-CN" altLang="en-US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1455" y="8923020"/>
            <a:ext cx="10515600" cy="4351338"/>
          </a:xfrm>
        </p:spPr>
        <p:txBody>
          <a:bodyPr/>
          <a:p>
            <a:pPr marL="0" indent="0">
              <a:buNone/>
            </a:pPr>
            <a:r>
              <a:rPr lang="en-US" altLang="zh-CN"/>
              <a:t>  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1544"/>
    </mc:Choice>
    <mc:Fallback>
      <p:transition advTm="1544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32180" y="650875"/>
            <a:ext cx="10515600" cy="6309995"/>
          </a:xfrm>
        </p:spPr>
        <p:txBody>
          <a:bodyPr>
            <a:normAutofit fontScale="90000"/>
          </a:bodyPr>
          <a:p>
            <a:pPr marL="0" indent="0">
              <a:buNone/>
            </a:pPr>
            <a:r>
              <a:rPr lang="zh-CN" altLang="en-US" sz="9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在此</a:t>
            </a:r>
            <a:endParaRPr lang="zh-CN" altLang="en-US" sz="96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zh-CN" altLang="en-US" sz="9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希望</a:t>
            </a:r>
            <a:endParaRPr lang="zh-CN" altLang="en-US" sz="96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zh-CN" altLang="en-US" sz="9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  各位</a:t>
            </a:r>
            <a:endParaRPr lang="zh-CN" altLang="en-US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           </a:t>
            </a:r>
            <a:endParaRPr lang="zh-CN" altLang="en-US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zh-CN" alt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                    </a:t>
            </a:r>
            <a:endParaRPr lang="zh-CN" altLang="en-US" sz="9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 advTm="26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 marL="0" indent="0" algn="ctr">
              <a:buNone/>
            </a:pPr>
            <a:r>
              <a:rPr lang="zh-CN" altLang="en-US" sz="8800" b="1" i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吃鸡的</a:t>
            </a:r>
            <a:endParaRPr lang="zh-CN" altLang="en-US" sz="8800" b="1" i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zh-CN" altLang="en-US" sz="8800" b="1" i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sym typeface="+mn-ea"/>
              </a:rPr>
              <a:t>     </a:t>
            </a:r>
            <a:r>
              <a:rPr lang="zh-CN" altLang="en-US" sz="8800" b="1" i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荣耀的</a:t>
            </a:r>
            <a:endParaRPr lang="zh-CN" altLang="en-US" sz="8800" i="1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1217"/>
    </mc:Choice>
    <mc:Fallback>
      <p:transition advTm="12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80820"/>
            <a:ext cx="10515600" cy="4351338"/>
          </a:xfrm>
        </p:spPr>
        <p:txBody>
          <a:bodyPr>
            <a:normAutofit lnSpcReduction="10000"/>
          </a:bodyPr>
          <a:p>
            <a:pPr marL="0" indent="0" algn="ctr">
              <a:buNone/>
            </a:pPr>
            <a:r>
              <a:rPr lang="zh-CN" altLang="en-US" sz="9600" b="1" i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放下手机</a:t>
            </a:r>
            <a:endParaRPr lang="zh-CN" altLang="en-US" sz="9600" b="1" i="1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  <a:p>
            <a:pPr marL="0" indent="0" algn="ctr">
              <a:buNone/>
            </a:pPr>
            <a:endParaRPr lang="zh-CN" altLang="en-US" sz="9600" b="1" i="1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 advTm="14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ctr">
              <a:buNone/>
            </a:pPr>
            <a:r>
              <a:rPr lang="zh-CN" altLang="en-US" sz="8000" b="1" i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sym typeface="+mn-ea"/>
              </a:rPr>
              <a:t>我们真的开始了！</a:t>
            </a:r>
            <a:endParaRPr lang="zh-CN" altLang="en-US" sz="800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Tm="3432"/>
    </mc:Choice>
    <mc:Fallback>
      <p:transition advTm="3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标题 406529"/>
          <p:cNvSpPr>
            <a:spLocks noGrp="1"/>
          </p:cNvSpPr>
          <p:nvPr>
            <p:ph type="ctrTitle"/>
          </p:nvPr>
        </p:nvSpPr>
        <p:spPr>
          <a:xfrm>
            <a:off x="1524000" y="542925"/>
            <a:ext cx="3924300" cy="768350"/>
          </a:xfrm>
        </p:spPr>
        <p:txBody>
          <a:bodyPr wrap="square" anchor="b">
            <a:spAutoFit/>
          </a:bodyPr>
          <a:p>
            <a:pPr algn="ctr" defTabSz="914400">
              <a:buNone/>
            </a:pPr>
            <a:r>
              <a:rPr lang="en-US" altLang="zh-CN" sz="4400" b="0" kern="1200" baseline="0" err="1">
                <a:latin typeface="+mj-lt"/>
                <a:ea typeface="隶书" pitchFamily="49" charset="-122"/>
                <a:cs typeface="+mj-cs"/>
              </a:rPr>
              <a:t>Matlab</a:t>
            </a:r>
            <a:r>
              <a:rPr lang="zh-CN" altLang="en-US" sz="4400" b="0" kern="1200" baseline="0" dirty="0">
                <a:latin typeface="+mj-lt"/>
                <a:ea typeface="隶书" pitchFamily="49" charset="-122"/>
                <a:cs typeface="+mj-cs"/>
              </a:rPr>
              <a:t>基础</a:t>
            </a:r>
            <a:endParaRPr lang="zh-CN" altLang="en-US" sz="4400" b="0" kern="1200" baseline="0" dirty="0">
              <a:latin typeface="+mj-lt"/>
              <a:ea typeface="隶书" pitchFamily="49" charset="-122"/>
              <a:cs typeface="+mj-cs"/>
            </a:endParaRPr>
          </a:p>
        </p:txBody>
      </p:sp>
      <p:sp>
        <p:nvSpPr>
          <p:cNvPr id="4098" name="副标题 406530"/>
          <p:cNvSpPr>
            <a:spLocks noGrp="1"/>
          </p:cNvSpPr>
          <p:nvPr>
            <p:ph type="subTitle" idx="1"/>
          </p:nvPr>
        </p:nvSpPr>
        <p:spPr>
          <a:xfrm>
            <a:off x="2927350" y="2420938"/>
            <a:ext cx="6400800" cy="1014730"/>
          </a:xfrm>
        </p:spPr>
        <p:txBody>
          <a:bodyPr anchor="t">
            <a:spAutoFit/>
          </a:bodyPr>
          <a:p>
            <a:pPr defTabSz="914400">
              <a:buSzPct val="60000"/>
            </a:pPr>
            <a:r>
              <a:rPr lang="zh-CN" altLang="en-US" sz="6000" kern="1200" baseline="0" dirty="0">
                <a:latin typeface="宋体" panose="02010600030101010101" pitchFamily="2" charset="-122"/>
                <a:ea typeface="黑体" panose="02010609060101010101" pitchFamily="49" charset="-122"/>
                <a:cs typeface="+mn-cs"/>
              </a:rPr>
              <a:t>矩阵的运算</a:t>
            </a:r>
            <a:endParaRPr lang="zh-CN" altLang="en-US" sz="6000" kern="1200" baseline="0">
              <a:solidFill>
                <a:srgbClr val="0033CC"/>
              </a:solidFill>
              <a:latin typeface="Courier New" panose="02070309020205020404" pitchFamily="49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标题 1"/>
          <p:cNvSpPr>
            <a:spLocks noGrp="1"/>
          </p:cNvSpPr>
          <p:nvPr>
            <p:ph type="title"/>
          </p:nvPr>
        </p:nvSpPr>
        <p:spPr/>
        <p:txBody>
          <a:bodyPr anchor="b"/>
          <a:p>
            <a:r>
              <a:rPr lang="en-US" altLang="zh-CN"/>
              <a:t>easy  talk  talk</a:t>
            </a:r>
            <a:endParaRPr lang="en-US" altLang="zh-CN"/>
          </a:p>
        </p:txBody>
      </p:sp>
      <p:sp>
        <p:nvSpPr>
          <p:cNvPr id="5122" name="内容占位符 2"/>
          <p:cNvSpPr>
            <a:spLocks noGrp="1"/>
          </p:cNvSpPr>
          <p:nvPr>
            <p:ph idx="1"/>
          </p:nvPr>
        </p:nvSpPr>
        <p:spPr/>
        <p:txBody>
          <a:bodyPr vert="horz" anchor="t"/>
          <a:p>
            <a:r>
              <a:rPr lang="zh-CN" altLang="en-US" sz="4800"/>
              <a:t>基本矩阵运算包括矩阵的四则运算，幂运算，指数运算，对数运算，开方运算，求逆运算和行列式运算等。</a:t>
            </a:r>
            <a:endParaRPr lang="zh-CN" altLang="en-US" sz="4800"/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标题 392193"/>
          <p:cNvSpPr>
            <a:spLocks noGrp="1"/>
          </p:cNvSpPr>
          <p:nvPr>
            <p:ph type="title"/>
          </p:nvPr>
        </p:nvSpPr>
        <p:spPr>
          <a:xfrm>
            <a:off x="3733800" y="377190"/>
            <a:ext cx="4800600" cy="645160"/>
          </a:xfrm>
        </p:spPr>
        <p:txBody>
          <a:bodyPr wrap="square" anchor="b">
            <a:spAutoFit/>
          </a:bodyPr>
          <a:p>
            <a:r>
              <a:rPr lang="zh-CN" altLang="en-US" sz="3600" dirty="0">
                <a:solidFill>
                  <a:srgbClr val="993300"/>
                </a:solidFill>
                <a:latin typeface="Times New Roman" panose="02020603050405020304" pitchFamily="18" charset="0"/>
              </a:rPr>
              <a:t>矩阵四则运算</a:t>
            </a:r>
            <a:endParaRPr lang="en-US" altLang="zh-CN" sz="3600">
              <a:solidFill>
                <a:srgbClr val="99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6" name="文本框 392194"/>
          <p:cNvSpPr txBox="1"/>
          <p:nvPr/>
        </p:nvSpPr>
        <p:spPr>
          <a:xfrm>
            <a:off x="1992313" y="1341438"/>
            <a:ext cx="7559675" cy="6076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  <a:buClr>
                <a:schemeClr val="hlink"/>
              </a:buClr>
              <a:buFont typeface="Wingdings" panose="05000000000000000000" pitchFamily="2" charset="2"/>
              <a:buChar char="q"/>
            </a:pP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zh-CN" sz="2800" dirty="0">
                <a:latin typeface="Courier New" panose="02070309020205020404" pitchFamily="49" charset="0"/>
                <a:ea typeface="黑体" panose="02010609060101010101" pitchFamily="49" charset="-122"/>
              </a:rPr>
              <a:t>矩阵的加减</a:t>
            </a:r>
            <a:r>
              <a:rPr lang="zh-CN" altLang="en-US" sz="2800" dirty="0">
                <a:solidFill>
                  <a:srgbClr val="663300"/>
                </a:solidFill>
                <a:latin typeface="Courier New" panose="02070309020205020404" pitchFamily="49" charset="0"/>
                <a:ea typeface="黑体" panose="02010609060101010101" pitchFamily="49" charset="-122"/>
              </a:rPr>
              <a:t>：</a:t>
            </a:r>
            <a:r>
              <a:rPr lang="zh-CN" altLang="en-US" sz="2800" dirty="0">
                <a:solidFill>
                  <a:srgbClr val="0033CC"/>
                </a:solidFill>
                <a:latin typeface="Courier New" panose="02070309020205020404" pitchFamily="49" charset="0"/>
              </a:rPr>
              <a:t>对应分量进行运算</a:t>
            </a:r>
            <a:endParaRPr lang="en-US" altLang="zh-CN" sz="2800">
              <a:solidFill>
                <a:srgbClr val="0033CC"/>
              </a:solidFill>
              <a:latin typeface="Courier New" panose="02070309020205020404" pitchFamily="49" charset="0"/>
            </a:endParaRPr>
          </a:p>
        </p:txBody>
      </p:sp>
      <p:sp>
        <p:nvSpPr>
          <p:cNvPr id="392203" name="圆角矩形 392202"/>
          <p:cNvSpPr/>
          <p:nvPr/>
        </p:nvSpPr>
        <p:spPr>
          <a:xfrm>
            <a:off x="2566988" y="2204423"/>
            <a:ext cx="5873750" cy="536217"/>
          </a:xfrm>
          <a:prstGeom prst="roundRect">
            <a:avLst>
              <a:gd name="adj" fmla="val 12449"/>
            </a:avLst>
          </a:prstGeom>
          <a:blipFill rotWithShape="0">
            <a:blip r:embed="rId1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pPr algn="ctr">
              <a:lnSpc>
                <a:spcPct val="110000"/>
              </a:lnSpc>
            </a:pPr>
            <a:r>
              <a:rPr lang="zh-CN" altLang="en-US" sz="2400" dirty="0">
                <a:latin typeface="Times New Roman" panose="02020603050405020304" pitchFamily="18" charset="0"/>
              </a:rPr>
              <a:t>要求参与加减运算的矩阵具有 相同的维数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grpSp>
        <p:nvGrpSpPr>
          <p:cNvPr id="392215" name="组合 392214"/>
          <p:cNvGrpSpPr/>
          <p:nvPr/>
        </p:nvGrpSpPr>
        <p:grpSpPr>
          <a:xfrm>
            <a:off x="2063750" y="2924175"/>
            <a:ext cx="7848600" cy="1068388"/>
            <a:chOff x="340" y="1842"/>
            <a:chExt cx="4944" cy="673"/>
          </a:xfrm>
        </p:grpSpPr>
        <p:sp>
          <p:nvSpPr>
            <p:cNvPr id="6149" name="矩形 392206"/>
            <p:cNvSpPr/>
            <p:nvPr/>
          </p:nvSpPr>
          <p:spPr>
            <a:xfrm>
              <a:off x="340" y="1842"/>
              <a:ext cx="4944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2600" dirty="0">
                  <a:solidFill>
                    <a:schemeClr val="folHlink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例</a:t>
              </a:r>
              <a:r>
                <a:rPr lang="zh-CN" altLang="en-US" sz="2600" dirty="0">
                  <a:solidFill>
                    <a:schemeClr val="folHlink"/>
                  </a:solidFill>
                  <a:latin typeface="宋体" panose="02010600030101010101" pitchFamily="2" charset="-122"/>
                </a:rPr>
                <a:t>：</a:t>
              </a:r>
              <a:r>
                <a:rPr lang="en-US" altLang="zh-CN" sz="2400">
                  <a:solidFill>
                    <a:schemeClr val="folHlink"/>
                  </a:solidFill>
                  <a:latin typeface="宋体" panose="02010600030101010101" pitchFamily="2" charset="-122"/>
                </a:rPr>
                <a:t>&gt;&gt;</a:t>
              </a:r>
              <a:r>
                <a:rPr lang="en-US" altLang="zh-CN" sz="2600">
                  <a:solidFill>
                    <a:schemeClr val="folHlink"/>
                  </a:solidFill>
                  <a:latin typeface="宋体" panose="02010600030101010101" pitchFamily="2" charset="-122"/>
                </a:rPr>
                <a:t> </a:t>
              </a:r>
              <a:r>
                <a:rPr lang="en-US" altLang="zh-CN" sz="2400">
                  <a:solidFill>
                    <a:srgbClr val="663300"/>
                  </a:solidFill>
                  <a:latin typeface="Courier New" panose="02070309020205020404" pitchFamily="49" charset="0"/>
                </a:rPr>
                <a:t>A=[1 2 3; 4 5 6]; B=[3 2 1; 6 5 4]</a:t>
              </a:r>
              <a:endParaRPr lang="en-US" altLang="zh-CN" sz="2400">
                <a:solidFill>
                  <a:srgbClr val="6633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6150" name="矩形 392208"/>
            <p:cNvSpPr/>
            <p:nvPr/>
          </p:nvSpPr>
          <p:spPr>
            <a:xfrm>
              <a:off x="748" y="2205"/>
              <a:ext cx="1909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2400">
                  <a:solidFill>
                    <a:schemeClr val="folHlink"/>
                  </a:solidFill>
                  <a:latin typeface="宋体" panose="02010600030101010101" pitchFamily="2" charset="-122"/>
                </a:rPr>
                <a:t>&gt;&gt;</a:t>
              </a:r>
              <a:r>
                <a:rPr lang="en-US" altLang="zh-CN" sz="2600">
                  <a:solidFill>
                    <a:schemeClr val="folHlink"/>
                  </a:solidFill>
                  <a:latin typeface="宋体" panose="02010600030101010101" pitchFamily="2" charset="-122"/>
                </a:rPr>
                <a:t> </a:t>
              </a:r>
              <a:r>
                <a:rPr lang="en-US" altLang="zh-CN" sz="2400">
                  <a:solidFill>
                    <a:srgbClr val="663300"/>
                  </a:solidFill>
                  <a:latin typeface="Courier New" panose="02070309020205020404" pitchFamily="49" charset="0"/>
                </a:rPr>
                <a:t>C=A+B; D=A-B;</a:t>
              </a:r>
              <a:endParaRPr lang="en-US" altLang="zh-CN" sz="2400">
                <a:solidFill>
                  <a:srgbClr val="663300"/>
                </a:solidFill>
                <a:latin typeface="Courier New" panose="02070309020205020404" pitchFamily="49" charset="0"/>
              </a:endParaRPr>
            </a:p>
          </p:txBody>
        </p:sp>
      </p:grpSp>
      <p:sp>
        <p:nvSpPr>
          <p:cNvPr id="392211" name="文本框 392210"/>
          <p:cNvSpPr txBox="1"/>
          <p:nvPr/>
        </p:nvSpPr>
        <p:spPr>
          <a:xfrm>
            <a:off x="2063750" y="4149725"/>
            <a:ext cx="7559675" cy="6076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  <a:buClr>
                <a:schemeClr val="hlink"/>
              </a:buClr>
              <a:buFont typeface="Wingdings" panose="05000000000000000000" pitchFamily="2" charset="2"/>
              <a:buChar char="q"/>
            </a:pP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矩阵的普通乘法</a:t>
            </a:r>
            <a:endParaRPr lang="en-US" altLang="zh-CN" sz="28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92212" name="圆角矩形 392211"/>
          <p:cNvSpPr/>
          <p:nvPr/>
        </p:nvSpPr>
        <p:spPr>
          <a:xfrm>
            <a:off x="2640013" y="4868248"/>
            <a:ext cx="7561262" cy="536217"/>
          </a:xfrm>
          <a:prstGeom prst="roundRect">
            <a:avLst>
              <a:gd name="adj" fmla="val 12449"/>
            </a:avLst>
          </a:prstGeom>
          <a:blipFill rotWithShape="0">
            <a:blip r:embed="rId1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pPr algn="ctr">
              <a:lnSpc>
                <a:spcPct val="110000"/>
              </a:lnSpc>
            </a:pPr>
            <a:r>
              <a:rPr lang="zh-CN" altLang="zh-CN" sz="2400" dirty="0">
                <a:latin typeface="Times New Roman" panose="02020603050405020304" pitchFamily="18" charset="0"/>
              </a:rPr>
              <a:t>要求参与运算的矩阵满足线性代数中矩阵相乘</a:t>
            </a:r>
            <a:r>
              <a:rPr lang="zh-CN" altLang="en-US" sz="2400">
                <a:latin typeface="Times New Roman" panose="02020603050405020304" pitchFamily="18" charset="0"/>
              </a:rPr>
              <a:t>的</a:t>
            </a:r>
            <a:r>
              <a:rPr lang="zh-CN" altLang="zh-CN" sz="2400" dirty="0">
                <a:latin typeface="Times New Roman" panose="02020603050405020304" pitchFamily="18" charset="0"/>
              </a:rPr>
              <a:t>原则</a:t>
            </a:r>
            <a:endParaRPr lang="zh-CN" altLang="zh-CN" sz="2400" dirty="0">
              <a:latin typeface="Times New Roman" panose="02020603050405020304" pitchFamily="18" charset="0"/>
            </a:endParaRPr>
          </a:p>
        </p:txBody>
      </p:sp>
      <p:grpSp>
        <p:nvGrpSpPr>
          <p:cNvPr id="392217" name="组合 392216"/>
          <p:cNvGrpSpPr/>
          <p:nvPr/>
        </p:nvGrpSpPr>
        <p:grpSpPr>
          <a:xfrm>
            <a:off x="2135188" y="5589588"/>
            <a:ext cx="6981825" cy="925512"/>
            <a:chOff x="385" y="3521"/>
            <a:chExt cx="4398" cy="583"/>
          </a:xfrm>
        </p:grpSpPr>
        <p:sp>
          <p:nvSpPr>
            <p:cNvPr id="6154" name="矩形 392212"/>
            <p:cNvSpPr/>
            <p:nvPr/>
          </p:nvSpPr>
          <p:spPr>
            <a:xfrm>
              <a:off x="385" y="3521"/>
              <a:ext cx="4398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600" dirty="0">
                  <a:solidFill>
                    <a:schemeClr val="folHlink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例</a:t>
              </a:r>
              <a:r>
                <a:rPr lang="zh-CN" altLang="en-US" sz="2600" dirty="0">
                  <a:solidFill>
                    <a:schemeClr val="folHlink"/>
                  </a:solidFill>
                  <a:latin typeface="宋体" panose="02010600030101010101" pitchFamily="2" charset="-122"/>
                </a:rPr>
                <a:t>：</a:t>
              </a:r>
              <a:r>
                <a:rPr lang="en-US" altLang="zh-CN" sz="2400">
                  <a:solidFill>
                    <a:schemeClr val="folHlink"/>
                  </a:solidFill>
                  <a:latin typeface="宋体" panose="02010600030101010101" pitchFamily="2" charset="-122"/>
                </a:rPr>
                <a:t>&gt;&gt;</a:t>
              </a:r>
              <a:r>
                <a:rPr lang="en-US" altLang="zh-CN" sz="2600">
                  <a:solidFill>
                    <a:schemeClr val="folHlink"/>
                  </a:solidFill>
                  <a:latin typeface="宋体" panose="02010600030101010101" pitchFamily="2" charset="-122"/>
                </a:rPr>
                <a:t> </a:t>
              </a:r>
              <a:r>
                <a:rPr lang="en-US" altLang="zh-CN" sz="2400">
                  <a:solidFill>
                    <a:srgbClr val="663300"/>
                  </a:solidFill>
                  <a:latin typeface="Courier New" panose="02070309020205020404" pitchFamily="49" charset="0"/>
                </a:rPr>
                <a:t>A=[1 2 3; 4 5 6]; B=[2 1; 3 4];</a:t>
              </a:r>
              <a:endParaRPr lang="en-US" altLang="zh-CN" sz="2400">
                <a:solidFill>
                  <a:srgbClr val="6633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6155" name="矩形 392213"/>
            <p:cNvSpPr/>
            <p:nvPr/>
          </p:nvSpPr>
          <p:spPr>
            <a:xfrm>
              <a:off x="793" y="3794"/>
              <a:ext cx="1679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en-US" altLang="zh-CN" sz="2400">
                  <a:solidFill>
                    <a:schemeClr val="folHlink"/>
                  </a:solidFill>
                  <a:latin typeface="宋体" panose="02010600030101010101" pitchFamily="2" charset="-122"/>
                </a:rPr>
                <a:t>&gt;&gt;</a:t>
              </a:r>
              <a:r>
                <a:rPr lang="en-US" altLang="zh-CN" sz="2600">
                  <a:solidFill>
                    <a:schemeClr val="folHlink"/>
                  </a:solidFill>
                  <a:latin typeface="宋体" panose="02010600030101010101" pitchFamily="2" charset="-122"/>
                </a:rPr>
                <a:t> </a:t>
              </a:r>
              <a:r>
                <a:rPr lang="en-US" altLang="zh-CN" sz="2400">
                  <a:solidFill>
                    <a:srgbClr val="663300"/>
                  </a:solidFill>
                  <a:latin typeface="Courier New" panose="02070309020205020404" pitchFamily="49" charset="0"/>
                </a:rPr>
                <a:t>C=A*B</a:t>
              </a:r>
              <a:endParaRPr lang="en-US" altLang="zh-CN" sz="2400">
                <a:solidFill>
                  <a:srgbClr val="663300"/>
                </a:solidFill>
                <a:latin typeface="Courier New" panose="02070309020205020404" pitchFamily="49" charset="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2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2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9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9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2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2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92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203" grpId="0" bldLvl="0" animBg="1"/>
      <p:bldP spid="392211" grpId="0"/>
      <p:bldP spid="392212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标题 394241"/>
          <p:cNvSpPr>
            <a:spLocks noGrp="1"/>
          </p:cNvSpPr>
          <p:nvPr>
            <p:ph type="title"/>
          </p:nvPr>
        </p:nvSpPr>
        <p:spPr>
          <a:xfrm>
            <a:off x="3733800" y="-176530"/>
            <a:ext cx="4800600" cy="1198880"/>
          </a:xfrm>
        </p:spPr>
        <p:txBody>
          <a:bodyPr wrap="square" anchor="b">
            <a:spAutoFit/>
          </a:bodyPr>
          <a:p>
            <a:br>
              <a:rPr lang="en-US" altLang="zh-CN" sz="3600">
                <a:solidFill>
                  <a:srgbClr val="993300"/>
                </a:solidFill>
                <a:latin typeface="Times New Roman" panose="02020603050405020304" pitchFamily="18" charset="0"/>
              </a:rPr>
            </a:br>
            <a:r>
              <a:rPr lang="en-US" altLang="zh-CN" sz="3600">
                <a:solidFill>
                  <a:srgbClr val="993300"/>
                </a:solidFill>
                <a:latin typeface="Times New Roman" panose="02020603050405020304" pitchFamily="18" charset="0"/>
              </a:rPr>
              <a:t>矩</a:t>
            </a:r>
            <a:r>
              <a:rPr lang="zh-CN" altLang="en-US" sz="3600">
                <a:solidFill>
                  <a:srgbClr val="993300"/>
                </a:solidFill>
                <a:latin typeface="Times New Roman" panose="02020603050405020304" pitchFamily="18" charset="0"/>
              </a:rPr>
              <a:t>阵的四则运算</a:t>
            </a:r>
            <a:endParaRPr lang="zh-CN" altLang="en-US" sz="3600" dirty="0">
              <a:solidFill>
                <a:srgbClr val="99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0" name="文本框 394242"/>
          <p:cNvSpPr txBox="1"/>
          <p:nvPr/>
        </p:nvSpPr>
        <p:spPr>
          <a:xfrm>
            <a:off x="1992313" y="1341438"/>
            <a:ext cx="7559675" cy="6076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  <a:buClr>
                <a:schemeClr val="hlink"/>
              </a:buClr>
              <a:buFont typeface="Wingdings" panose="05000000000000000000" pitchFamily="2" charset="2"/>
              <a:buChar char="q"/>
            </a:pPr>
            <a:r>
              <a:rPr lang="zh-CN" altLang="en-US" sz="280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zh-CN" sz="2800" dirty="0">
                <a:latin typeface="Courier New" panose="02070309020205020404" pitchFamily="49" charset="0"/>
                <a:ea typeface="黑体" panose="02010609060101010101" pitchFamily="49" charset="-122"/>
              </a:rPr>
              <a:t>矩阵的</a:t>
            </a:r>
            <a:r>
              <a:rPr lang="zh-CN" altLang="en-US" sz="2800" dirty="0">
                <a:latin typeface="Courier New" panose="02070309020205020404" pitchFamily="49" charset="0"/>
                <a:ea typeface="黑体" panose="02010609060101010101" pitchFamily="49" charset="-122"/>
              </a:rPr>
              <a:t>除法</a:t>
            </a:r>
            <a:r>
              <a:rPr lang="zh-CN" altLang="en-US" sz="2800" dirty="0">
                <a:solidFill>
                  <a:srgbClr val="663300"/>
                </a:solidFill>
                <a:latin typeface="Courier New" panose="02070309020205020404" pitchFamily="49" charset="0"/>
                <a:ea typeface="黑体" panose="02010609060101010101" pitchFamily="49" charset="-122"/>
              </a:rPr>
              <a:t>：</a:t>
            </a:r>
            <a:r>
              <a:rPr lang="en-US" altLang="zh-CN" sz="2800">
                <a:solidFill>
                  <a:srgbClr val="663300"/>
                </a:solidFill>
                <a:latin typeface="Courier New" panose="02070309020205020404" pitchFamily="49" charset="0"/>
              </a:rPr>
              <a:t>/</a:t>
            </a:r>
            <a:r>
              <a:rPr lang="zh-CN" altLang="en-US" sz="2800">
                <a:solidFill>
                  <a:srgbClr val="0033CC"/>
                </a:solidFill>
                <a:latin typeface="Courier New" panose="02070309020205020404" pitchFamily="49" charset="0"/>
              </a:rPr>
              <a:t>、</a:t>
            </a:r>
            <a:r>
              <a:rPr lang="en-US" altLang="zh-CN" sz="2800">
                <a:solidFill>
                  <a:srgbClr val="663300"/>
                </a:solidFill>
                <a:latin typeface="Courier New" panose="02070309020205020404" pitchFamily="49" charset="0"/>
              </a:rPr>
              <a:t>\ </a:t>
            </a:r>
            <a:r>
              <a:rPr lang="zh-CN" altLang="en-US" sz="2800" dirty="0">
                <a:solidFill>
                  <a:srgbClr val="0033CC"/>
                </a:solidFill>
                <a:latin typeface="Courier New" panose="02070309020205020404" pitchFamily="49" charset="0"/>
              </a:rPr>
              <a:t>右除和左除</a:t>
            </a:r>
            <a:endParaRPr lang="en-US" altLang="zh-CN" sz="2800">
              <a:solidFill>
                <a:srgbClr val="0033CC"/>
              </a:solidFill>
              <a:latin typeface="Courier New" panose="02070309020205020404" pitchFamily="49" charset="0"/>
            </a:endParaRPr>
          </a:p>
        </p:txBody>
      </p:sp>
      <p:sp>
        <p:nvSpPr>
          <p:cNvPr id="394251" name="文本框 394250"/>
          <p:cNvSpPr txBox="1"/>
          <p:nvPr/>
        </p:nvSpPr>
        <p:spPr>
          <a:xfrm>
            <a:off x="2208213" y="1916113"/>
            <a:ext cx="4319587" cy="5340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  <a:buClr>
                <a:srgbClr val="0033CC"/>
              </a:buClr>
              <a:buBlip>
                <a:blip r:embed="rId1"/>
              </a:buBlip>
            </a:pPr>
            <a:r>
              <a:rPr lang="zh-CN" altLang="en-US" sz="2400" b="0" dirty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</a:t>
            </a:r>
            <a:r>
              <a:rPr lang="zh-CN" altLang="en-US" sz="2400" b="0" dirty="0">
                <a:latin typeface="Times New Roman" panose="02020603050405020304" pitchFamily="18" charset="0"/>
                <a:ea typeface="黑体" panose="02010609060101010101" pitchFamily="49" charset="-122"/>
              </a:rPr>
              <a:t>若 </a:t>
            </a:r>
            <a:r>
              <a:rPr lang="en-US" altLang="zh-CN" sz="2400" b="0">
                <a:latin typeface="Times New Roman" panose="02020603050405020304" pitchFamily="18" charset="0"/>
                <a:ea typeface="黑体" panose="02010609060101010101" pitchFamily="49" charset="-122"/>
              </a:rPr>
              <a:t>A </a:t>
            </a:r>
            <a:r>
              <a:rPr lang="zh-CN" altLang="en-US" sz="2400" b="0" dirty="0">
                <a:latin typeface="Times New Roman" panose="02020603050405020304" pitchFamily="18" charset="0"/>
                <a:ea typeface="黑体" panose="02010609060101010101" pitchFamily="49" charset="-122"/>
              </a:rPr>
              <a:t>可逆方阵，则</a:t>
            </a:r>
            <a:endParaRPr lang="zh-CN" altLang="en-US" sz="2400" b="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94252" name="文本框 394251"/>
          <p:cNvSpPr txBox="1"/>
          <p:nvPr/>
        </p:nvSpPr>
        <p:spPr>
          <a:xfrm>
            <a:off x="2855913" y="2997200"/>
            <a:ext cx="589661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>
                <a:solidFill>
                  <a:srgbClr val="006600"/>
                </a:solidFill>
                <a:latin typeface="Courier New" panose="02070309020205020404" pitchFamily="49" charset="0"/>
              </a:rPr>
              <a:t>A\B</a:t>
            </a:r>
            <a:r>
              <a:rPr lang="en-US" altLang="zh-CN" sz="2400">
                <a:latin typeface="宋体" panose="02010600030101010101" pitchFamily="2" charset="-122"/>
              </a:rPr>
              <a:t> </a:t>
            </a:r>
            <a:r>
              <a:rPr lang="en-US" altLang="zh-CN" sz="2400">
                <a:latin typeface="Tahoma" panose="020B0604030504040204" pitchFamily="34" charset="0"/>
              </a:rPr>
              <a:t> </a:t>
            </a:r>
            <a:r>
              <a:rPr lang="en-US" altLang="zh-CN" sz="2400">
                <a:latin typeface="宋体" panose="02010600030101010101" pitchFamily="2" charset="-122"/>
              </a:rPr>
              <a:t>&lt;==&gt; </a:t>
            </a:r>
            <a:r>
              <a:rPr lang="en-US" altLang="zh-CN" sz="2400">
                <a:latin typeface="Times New Roman" panose="02020603050405020304" pitchFamily="18" charset="0"/>
              </a:rPr>
              <a:t>A </a:t>
            </a:r>
            <a:r>
              <a:rPr lang="zh-CN" altLang="en-US" sz="2400" dirty="0">
                <a:latin typeface="Times New Roman" panose="02020603050405020304" pitchFamily="18" charset="0"/>
              </a:rPr>
              <a:t>的逆左乘 </a:t>
            </a:r>
            <a:r>
              <a:rPr lang="en-US" altLang="zh-CN" sz="2400">
                <a:latin typeface="Times New Roman" panose="02020603050405020304" pitchFamily="18" charset="0"/>
              </a:rPr>
              <a:t>B</a:t>
            </a:r>
            <a:r>
              <a:rPr lang="en-US" altLang="zh-CN" sz="2400">
                <a:latin typeface="宋体" panose="02010600030101010101" pitchFamily="2" charset="-122"/>
              </a:rPr>
              <a:t> &lt;</a:t>
            </a:r>
            <a:r>
              <a:rPr lang="en-US" altLang="zh-CN" sz="2400">
                <a:latin typeface="宋体" panose="02010600030101010101" pitchFamily="2" charset="-122"/>
                <a:sym typeface="Wingdings" panose="05000000000000000000" pitchFamily="2" charset="2"/>
              </a:rPr>
              <a:t>==&gt; </a:t>
            </a:r>
            <a:r>
              <a:rPr lang="en-US" altLang="zh-CN" sz="2400">
                <a:latin typeface="Courier New" panose="02070309020205020404" pitchFamily="49" charset="0"/>
                <a:sym typeface="Wingdings" panose="05000000000000000000" pitchFamily="2" charset="2"/>
              </a:rPr>
              <a:t>inv(A)*B</a:t>
            </a:r>
            <a:endParaRPr lang="en-US" altLang="zh-CN" sz="2400">
              <a:latin typeface="Courier New" panose="02070309020205020404" pitchFamily="49" charset="0"/>
              <a:sym typeface="Wingdings" panose="05000000000000000000" pitchFamily="2" charset="2"/>
            </a:endParaRPr>
          </a:p>
        </p:txBody>
      </p:sp>
      <p:sp>
        <p:nvSpPr>
          <p:cNvPr id="394253" name="文本框 394252"/>
          <p:cNvSpPr txBox="1"/>
          <p:nvPr/>
        </p:nvSpPr>
        <p:spPr>
          <a:xfrm>
            <a:off x="2782888" y="2492375"/>
            <a:ext cx="592709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>
                <a:solidFill>
                  <a:srgbClr val="006600"/>
                </a:solidFill>
                <a:latin typeface="Courier New" panose="02070309020205020404" pitchFamily="49" charset="0"/>
              </a:rPr>
              <a:t>B/A</a:t>
            </a:r>
            <a:r>
              <a:rPr lang="en-US" altLang="zh-CN" sz="2400">
                <a:latin typeface="Courier New" panose="02070309020205020404" pitchFamily="49" charset="0"/>
              </a:rPr>
              <a:t> </a:t>
            </a:r>
            <a:r>
              <a:rPr lang="en-US" altLang="zh-CN" sz="2400">
                <a:latin typeface="Tahoma" panose="020B0604030504040204" pitchFamily="34" charset="0"/>
              </a:rPr>
              <a:t> </a:t>
            </a:r>
            <a:r>
              <a:rPr lang="en-US" altLang="zh-CN" sz="2400">
                <a:latin typeface="宋体" panose="02010600030101010101" pitchFamily="2" charset="-122"/>
              </a:rPr>
              <a:t>&lt;==&gt; </a:t>
            </a:r>
            <a:r>
              <a:rPr lang="en-US" altLang="zh-CN" sz="2400">
                <a:latin typeface="Times New Roman" panose="02020603050405020304" pitchFamily="18" charset="0"/>
              </a:rPr>
              <a:t>A </a:t>
            </a:r>
            <a:r>
              <a:rPr lang="zh-CN" altLang="en-US" sz="2400" dirty="0">
                <a:latin typeface="Times New Roman" panose="02020603050405020304" pitchFamily="18" charset="0"/>
              </a:rPr>
              <a:t>的逆右乘 </a:t>
            </a:r>
            <a:r>
              <a:rPr lang="en-US" altLang="zh-CN" sz="2400">
                <a:latin typeface="Times New Roman" panose="02020603050405020304" pitchFamily="18" charset="0"/>
              </a:rPr>
              <a:t>B</a:t>
            </a:r>
            <a:r>
              <a:rPr lang="en-US" altLang="zh-CN" sz="2400">
                <a:latin typeface="宋体" panose="02010600030101010101" pitchFamily="2" charset="-122"/>
              </a:rPr>
              <a:t> &lt;==&gt; </a:t>
            </a:r>
            <a:r>
              <a:rPr lang="en-US" altLang="zh-CN" sz="2400">
                <a:latin typeface="Courier New" panose="02070309020205020404" pitchFamily="49" charset="0"/>
              </a:rPr>
              <a:t>B*inv(A)</a:t>
            </a:r>
            <a:endParaRPr lang="en-US" altLang="zh-CN" sz="2400">
              <a:latin typeface="Courier New" panose="02070309020205020404" pitchFamily="49" charset="0"/>
            </a:endParaRPr>
          </a:p>
        </p:txBody>
      </p:sp>
      <p:sp>
        <p:nvSpPr>
          <p:cNvPr id="394254" name="文本框 394253"/>
          <p:cNvSpPr txBox="1"/>
          <p:nvPr/>
        </p:nvSpPr>
        <p:spPr>
          <a:xfrm>
            <a:off x="2711450" y="4241800"/>
            <a:ext cx="3173730" cy="82994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>
                <a:solidFill>
                  <a:srgbClr val="006600"/>
                </a:solidFill>
                <a:latin typeface="Courier New" panose="02070309020205020404" pitchFamily="49" charset="0"/>
              </a:rPr>
              <a:t>X=A\B</a:t>
            </a:r>
            <a:r>
              <a:rPr lang="en-US" altLang="zh-CN" sz="2400">
                <a:latin typeface="宋体" panose="02010600030101010101" pitchFamily="2" charset="-122"/>
              </a:rPr>
              <a:t> </a:t>
            </a:r>
            <a:r>
              <a:rPr lang="en-US" altLang="zh-CN" sz="2400">
                <a:latin typeface="Tahoma" panose="020B0604030504040204" pitchFamily="34" charset="0"/>
              </a:rPr>
              <a:t> </a:t>
            </a:r>
            <a:r>
              <a:rPr lang="en-US" altLang="zh-CN" sz="2400">
                <a:latin typeface="宋体" panose="02010600030101010101" pitchFamily="2" charset="-122"/>
              </a:rPr>
              <a:t>&lt;==&gt; </a:t>
            </a:r>
            <a:r>
              <a:rPr lang="en-US" altLang="zh-CN" sz="2400">
                <a:latin typeface="Courier New" panose="02070309020205020404" pitchFamily="49" charset="0"/>
              </a:rPr>
              <a:t>A*X=B</a:t>
            </a:r>
            <a:endParaRPr lang="en-US" altLang="zh-CN" sz="2400">
              <a:solidFill>
                <a:srgbClr val="006600"/>
              </a:solidFill>
              <a:latin typeface="Courier New" panose="02070309020205020404" pitchFamily="49" charset="0"/>
            </a:endParaRPr>
          </a:p>
          <a:p>
            <a:r>
              <a:rPr lang="en-US" altLang="zh-CN" sz="2400">
                <a:solidFill>
                  <a:srgbClr val="006600"/>
                </a:solidFill>
                <a:latin typeface="Courier New" panose="02070309020205020404" pitchFamily="49" charset="0"/>
              </a:rPr>
              <a:t>X=B/A</a:t>
            </a:r>
            <a:r>
              <a:rPr lang="en-US" altLang="zh-CN" sz="2400">
                <a:latin typeface="宋体" panose="02010600030101010101" pitchFamily="2" charset="-122"/>
              </a:rPr>
              <a:t> </a:t>
            </a:r>
            <a:r>
              <a:rPr lang="en-US" altLang="zh-CN" sz="2400">
                <a:latin typeface="Tahoma" panose="020B0604030504040204" pitchFamily="34" charset="0"/>
              </a:rPr>
              <a:t> </a:t>
            </a:r>
            <a:r>
              <a:rPr lang="en-US" altLang="zh-CN" sz="2400">
                <a:latin typeface="宋体" panose="02010600030101010101" pitchFamily="2" charset="-122"/>
              </a:rPr>
              <a:t>&lt;==&gt; </a:t>
            </a:r>
            <a:r>
              <a:rPr lang="en-US" altLang="zh-CN" sz="2400">
                <a:latin typeface="Courier New" panose="02070309020205020404" pitchFamily="49" charset="0"/>
              </a:rPr>
              <a:t>X*A=B</a:t>
            </a:r>
            <a:r>
              <a:rPr lang="en-US" altLang="zh-CN" sz="2400">
                <a:latin typeface="宋体" panose="02010600030101010101" pitchFamily="2" charset="-122"/>
              </a:rPr>
              <a:t> </a:t>
            </a:r>
            <a:endParaRPr lang="en-US" altLang="zh-CN" sz="2400">
              <a:latin typeface="宋体" panose="02010600030101010101" pitchFamily="2" charset="-122"/>
            </a:endParaRPr>
          </a:p>
        </p:txBody>
      </p:sp>
      <p:sp>
        <p:nvSpPr>
          <p:cNvPr id="394255" name="文本框 394254"/>
          <p:cNvSpPr txBox="1"/>
          <p:nvPr/>
        </p:nvSpPr>
        <p:spPr>
          <a:xfrm>
            <a:off x="2208213" y="3573463"/>
            <a:ext cx="7620000" cy="5340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  <a:buClr>
                <a:srgbClr val="0033CC"/>
              </a:buClr>
              <a:buBlip>
                <a:blip r:embed="rId1"/>
              </a:buBlip>
            </a:pPr>
            <a:r>
              <a:rPr lang="zh-CN" altLang="en-US" sz="2400" b="0" dirty="0">
                <a:latin typeface="黑体" panose="02010609060101010101" pitchFamily="49" charset="-122"/>
                <a:ea typeface="黑体" panose="02010609060101010101" pitchFamily="49" charset="-122"/>
              </a:rPr>
              <a:t> 通常，矩阵除法可以理解为</a:t>
            </a:r>
            <a:endParaRPr lang="zh-CN" altLang="en-US" sz="24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4256" name="文本框 394255"/>
          <p:cNvSpPr txBox="1"/>
          <p:nvPr/>
        </p:nvSpPr>
        <p:spPr>
          <a:xfrm>
            <a:off x="2406650" y="4983163"/>
            <a:ext cx="7620000" cy="9772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  <a:buClr>
                <a:srgbClr val="0033CC"/>
              </a:buClr>
            </a:pPr>
            <a:r>
              <a:rPr lang="zh-CN" alt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楷体_GB2312" pitchFamily="49" charset="-122"/>
              </a:rPr>
              <a:t>   当 </a:t>
            </a:r>
            <a:r>
              <a:rPr lang="en-US" altLang="zh-CN" sz="2400">
                <a:solidFill>
                  <a:srgbClr val="0033CC"/>
                </a:solidFill>
                <a:latin typeface="Times New Roman" panose="02020603050405020304" pitchFamily="18" charset="0"/>
                <a:ea typeface="楷体_GB2312" pitchFamily="49" charset="-122"/>
              </a:rPr>
              <a:t>A </a:t>
            </a:r>
            <a:r>
              <a:rPr lang="zh-CN" alt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楷体_GB2312" pitchFamily="49" charset="-122"/>
              </a:rPr>
              <a:t>和 </a:t>
            </a:r>
            <a:r>
              <a:rPr lang="en-US" altLang="zh-CN" sz="2400">
                <a:solidFill>
                  <a:srgbClr val="0033CC"/>
                </a:solidFill>
                <a:latin typeface="Times New Roman" panose="02020603050405020304" pitchFamily="18" charset="0"/>
                <a:ea typeface="楷体_GB2312" pitchFamily="49" charset="-122"/>
              </a:rPr>
              <a:t>B </a:t>
            </a:r>
            <a:r>
              <a:rPr lang="zh-CN" altLang="en-US" sz="2400" dirty="0">
                <a:solidFill>
                  <a:srgbClr val="006600"/>
                </a:solidFill>
                <a:latin typeface="Times New Roman" panose="02020603050405020304" pitchFamily="18" charset="0"/>
                <a:ea typeface="楷体_GB2312" pitchFamily="49" charset="-122"/>
              </a:rPr>
              <a:t>行数相等</a:t>
            </a:r>
            <a:r>
              <a:rPr lang="zh-CN" alt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楷体_GB2312" pitchFamily="49" charset="-122"/>
              </a:rPr>
              <a:t>时即可进行</a:t>
            </a:r>
            <a:r>
              <a:rPr lang="zh-CN" altLang="en-US" sz="2400" dirty="0">
                <a:solidFill>
                  <a:srgbClr val="006600"/>
                </a:solidFill>
                <a:latin typeface="Times New Roman" panose="02020603050405020304" pitchFamily="18" charset="0"/>
                <a:ea typeface="楷体_GB2312" pitchFamily="49" charset="-122"/>
              </a:rPr>
              <a:t>左除</a:t>
            </a:r>
            <a:endParaRPr lang="zh-CN" altLang="en-US" sz="2400" dirty="0">
              <a:solidFill>
                <a:srgbClr val="0066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>
              <a:lnSpc>
                <a:spcPct val="120000"/>
              </a:lnSpc>
              <a:buClr>
                <a:srgbClr val="0033CC"/>
              </a:buClr>
            </a:pPr>
            <a:r>
              <a:rPr lang="zh-CN" alt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楷体_GB2312" pitchFamily="49" charset="-122"/>
              </a:rPr>
              <a:t>   当 </a:t>
            </a:r>
            <a:r>
              <a:rPr lang="en-US" altLang="zh-CN" sz="2400">
                <a:solidFill>
                  <a:srgbClr val="0033CC"/>
                </a:solidFill>
                <a:latin typeface="Times New Roman" panose="02020603050405020304" pitchFamily="18" charset="0"/>
                <a:ea typeface="楷体_GB2312" pitchFamily="49" charset="-122"/>
              </a:rPr>
              <a:t>A </a:t>
            </a:r>
            <a:r>
              <a:rPr lang="zh-CN" alt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楷体_GB2312" pitchFamily="49" charset="-122"/>
              </a:rPr>
              <a:t>和 </a:t>
            </a:r>
            <a:r>
              <a:rPr lang="en-US" altLang="zh-CN" sz="2400">
                <a:solidFill>
                  <a:srgbClr val="0033CC"/>
                </a:solidFill>
                <a:latin typeface="Times New Roman" panose="02020603050405020304" pitchFamily="18" charset="0"/>
                <a:ea typeface="楷体_GB2312" pitchFamily="49" charset="-122"/>
              </a:rPr>
              <a:t>B </a:t>
            </a:r>
            <a:r>
              <a:rPr lang="zh-CN" altLang="en-US" sz="2400" dirty="0">
                <a:solidFill>
                  <a:srgbClr val="006600"/>
                </a:solidFill>
                <a:latin typeface="Times New Roman" panose="02020603050405020304" pitchFamily="18" charset="0"/>
                <a:ea typeface="楷体_GB2312" pitchFamily="49" charset="-122"/>
              </a:rPr>
              <a:t>列数相等</a:t>
            </a:r>
            <a:r>
              <a:rPr lang="zh-CN" alt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楷体_GB2312" pitchFamily="49" charset="-122"/>
              </a:rPr>
              <a:t>时即可进行</a:t>
            </a:r>
            <a:r>
              <a:rPr lang="zh-CN" altLang="en-US" sz="2400" dirty="0">
                <a:solidFill>
                  <a:srgbClr val="006600"/>
                </a:solidFill>
                <a:latin typeface="Times New Roman" panose="02020603050405020304" pitchFamily="18" charset="0"/>
                <a:ea typeface="楷体_GB2312" pitchFamily="49" charset="-122"/>
              </a:rPr>
              <a:t>右除</a:t>
            </a:r>
            <a:endParaRPr lang="zh-CN" altLang="en-US" sz="2400" dirty="0">
              <a:solidFill>
                <a:srgbClr val="0066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4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94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4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94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94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51" grpId="0"/>
      <p:bldP spid="394252" grpId="0"/>
      <p:bldP spid="394253" grpId="0"/>
      <p:bldP spid="394254" grpId="0"/>
      <p:bldP spid="394255" grpId="0"/>
      <p:bldP spid="39425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标题 396289"/>
          <p:cNvSpPr>
            <a:spLocks noGrp="1"/>
          </p:cNvSpPr>
          <p:nvPr>
            <p:ph type="title"/>
          </p:nvPr>
        </p:nvSpPr>
        <p:spPr>
          <a:xfrm>
            <a:off x="2927350" y="329565"/>
            <a:ext cx="4800600" cy="645160"/>
          </a:xfrm>
        </p:spPr>
        <p:txBody>
          <a:bodyPr wrap="square" anchor="b">
            <a:spAutoFit/>
          </a:bodyPr>
          <a:p>
            <a:r>
              <a:rPr lang="zh-CN" altLang="en-US" sz="3600" dirty="0">
                <a:solidFill>
                  <a:srgbClr val="993300"/>
                </a:solidFill>
                <a:latin typeface="Times New Roman" panose="02020603050405020304" pitchFamily="18" charset="0"/>
              </a:rPr>
              <a:t>矩阵的幂运算</a:t>
            </a:r>
            <a:endParaRPr lang="en-US" altLang="zh-CN" sz="3600">
              <a:solidFill>
                <a:srgbClr val="99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6296" name="文本框 396295"/>
          <p:cNvSpPr txBox="1"/>
          <p:nvPr/>
        </p:nvSpPr>
        <p:spPr>
          <a:xfrm>
            <a:off x="2208213" y="4508500"/>
            <a:ext cx="7620000" cy="7556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  <a:buClr>
                <a:schemeClr val="hlink"/>
              </a:buClr>
              <a:buFont typeface="Wingdings" panose="05000000000000000000" pitchFamily="2" charset="2"/>
              <a:buChar char="u"/>
            </a:pPr>
            <a:r>
              <a:rPr lang="zh-CN" altLang="en-US" b="0" dirty="0">
                <a:latin typeface="Times New Roman" panose="02020603050405020304" pitchFamily="18" charset="0"/>
                <a:ea typeface="黑体" panose="02010609060101010101" pitchFamily="49" charset="-122"/>
              </a:rPr>
              <a:t>  若 </a:t>
            </a:r>
            <a:r>
              <a:rPr lang="en-US" altLang="zh-CN" b="0">
                <a:latin typeface="Times New Roman" panose="02020603050405020304" pitchFamily="18" charset="0"/>
                <a:ea typeface="黑体" panose="02010609060101010101" pitchFamily="49" charset="-122"/>
              </a:rPr>
              <a:t>a </a:t>
            </a:r>
            <a:r>
              <a:rPr lang="zh-CN" altLang="en-US" b="0" dirty="0">
                <a:latin typeface="Times New Roman" panose="02020603050405020304" pitchFamily="18" charset="0"/>
                <a:ea typeface="黑体" panose="02010609060101010101" pitchFamily="49" charset="-122"/>
              </a:rPr>
              <a:t>是标量，</a:t>
            </a:r>
            <a:r>
              <a:rPr lang="en-US" altLang="zh-CN" b="0">
                <a:latin typeface="Times New Roman" panose="02020603050405020304" pitchFamily="18" charset="0"/>
                <a:ea typeface="黑体" panose="02010609060101010101" pitchFamily="49" charset="-122"/>
              </a:rPr>
              <a:t>A </a:t>
            </a:r>
            <a:r>
              <a:rPr lang="zh-CN" altLang="en-US" b="0" dirty="0">
                <a:latin typeface="Times New Roman" panose="02020603050405020304" pitchFamily="18" charset="0"/>
                <a:ea typeface="黑体" panose="02010609060101010101" pitchFamily="49" charset="-122"/>
              </a:rPr>
              <a:t>是方阵，且 [</a:t>
            </a:r>
            <a:r>
              <a:rPr lang="en-US" altLang="zh-CN" b="0">
                <a:latin typeface="Times New Roman" panose="02020603050405020304" pitchFamily="18" charset="0"/>
                <a:ea typeface="黑体" panose="02010609060101010101" pitchFamily="49" charset="-122"/>
              </a:rPr>
              <a:t>V,D] = </a:t>
            </a:r>
            <a:r>
              <a:rPr lang="en-US" altLang="zh-CN" b="0" err="1">
                <a:latin typeface="Times New Roman" panose="02020603050405020304" pitchFamily="18" charset="0"/>
                <a:ea typeface="黑体" panose="02010609060101010101" pitchFamily="49" charset="-122"/>
              </a:rPr>
              <a:t>eig(A</a:t>
            </a:r>
            <a:r>
              <a:rPr lang="en-US" altLang="zh-CN" b="0">
                <a:latin typeface="Times New Roman" panose="02020603050405020304" pitchFamily="18" charset="0"/>
                <a:ea typeface="黑体" panose="02010609060101010101" pitchFamily="49" charset="-122"/>
              </a:rPr>
              <a:t>)，</a:t>
            </a:r>
            <a:r>
              <a:rPr lang="zh-CN" altLang="en-US" b="0" dirty="0">
                <a:latin typeface="Times New Roman" panose="02020603050405020304" pitchFamily="18" charset="0"/>
                <a:ea typeface="黑体" panose="02010609060101010101" pitchFamily="49" charset="-122"/>
              </a:rPr>
              <a:t>则</a:t>
            </a:r>
            <a:br>
              <a:rPr lang="zh-CN" altLang="en-US" b="0" dirty="0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zh-CN" altLang="en-US" b="0" dirty="0">
                <a:latin typeface="Times New Roman" panose="02020603050405020304" pitchFamily="18" charset="0"/>
                <a:ea typeface="黑体" panose="02010609060101010101" pitchFamily="49" charset="-122"/>
              </a:rPr>
              <a:t>                  </a:t>
            </a:r>
            <a:r>
              <a:rPr lang="en-US" altLang="zh-CN">
                <a:solidFill>
                  <a:srgbClr val="663300"/>
                </a:solidFill>
                <a:latin typeface="Courier New" panose="02070309020205020404" pitchFamily="49" charset="0"/>
                <a:ea typeface="黑体" panose="02010609060101010101" pitchFamily="49" charset="-122"/>
              </a:rPr>
              <a:t>a^A </a:t>
            </a:r>
            <a:r>
              <a:rPr lang="zh-CN" altLang="en-US" dirty="0">
                <a:solidFill>
                  <a:srgbClr val="663300"/>
                </a:solidFill>
                <a:latin typeface="Courier New" panose="02070309020205020404" pitchFamily="49" charset="0"/>
                <a:ea typeface="黑体" panose="02010609060101010101" pitchFamily="49" charset="-122"/>
              </a:rPr>
              <a:t>＝ </a:t>
            </a:r>
            <a:r>
              <a:rPr lang="en-US" altLang="zh-CN">
                <a:solidFill>
                  <a:srgbClr val="663300"/>
                </a:solidFill>
                <a:latin typeface="Courier New" panose="02070309020205020404" pitchFamily="49" charset="0"/>
                <a:ea typeface="黑体" panose="02010609060101010101" pitchFamily="49" charset="-122"/>
              </a:rPr>
              <a:t>V*(a^D)/V</a:t>
            </a:r>
            <a:endParaRPr lang="en-US" altLang="zh-CN">
              <a:solidFill>
                <a:srgbClr val="663300"/>
              </a:solidFill>
              <a:latin typeface="Courier New" panose="02070309020205020404" pitchFamily="49" charset="0"/>
              <a:ea typeface="黑体" panose="02010609060101010101" pitchFamily="49" charset="-122"/>
            </a:endParaRPr>
          </a:p>
        </p:txBody>
      </p:sp>
      <p:sp>
        <p:nvSpPr>
          <p:cNvPr id="396299" name="文本框 396298"/>
          <p:cNvSpPr txBox="1"/>
          <p:nvPr/>
        </p:nvSpPr>
        <p:spPr>
          <a:xfrm>
            <a:off x="2208213" y="5589588"/>
            <a:ext cx="6477000" cy="4235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  <a:buClr>
                <a:schemeClr val="hlink"/>
              </a:buClr>
              <a:buFont typeface="Wingdings" panose="05000000000000000000" pitchFamily="2" charset="2"/>
              <a:buChar char="u"/>
            </a:pPr>
            <a:r>
              <a:rPr lang="zh-CN" altLang="en-US" b="0" dirty="0">
                <a:latin typeface="Times New Roman" panose="02020603050405020304" pitchFamily="18" charset="0"/>
                <a:ea typeface="黑体" panose="02010609060101010101" pitchFamily="49" charset="-122"/>
              </a:rPr>
              <a:t>  若 </a:t>
            </a:r>
            <a:r>
              <a:rPr lang="en-US" altLang="zh-CN" b="0">
                <a:latin typeface="Times New Roman" panose="02020603050405020304" pitchFamily="18" charset="0"/>
                <a:ea typeface="黑体" panose="02010609060101010101" pitchFamily="49" charset="-122"/>
              </a:rPr>
              <a:t>A, P </a:t>
            </a:r>
            <a:r>
              <a:rPr lang="zh-CN" altLang="en-US" b="0" dirty="0">
                <a:latin typeface="Times New Roman" panose="02020603050405020304" pitchFamily="18" charset="0"/>
                <a:ea typeface="黑体" panose="02010609060101010101" pitchFamily="49" charset="-122"/>
              </a:rPr>
              <a:t>均是矩阵，则  </a:t>
            </a:r>
            <a:r>
              <a:rPr lang="en-US" altLang="zh-CN">
                <a:solidFill>
                  <a:srgbClr val="663300"/>
                </a:solidFill>
                <a:latin typeface="Courier New" panose="02070309020205020404" pitchFamily="49" charset="0"/>
                <a:ea typeface="黑体" panose="02010609060101010101" pitchFamily="49" charset="-122"/>
              </a:rPr>
              <a:t>A^P</a:t>
            </a:r>
            <a:r>
              <a:rPr lang="en-US" altLang="zh-CN" b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b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b="0" dirty="0">
                <a:latin typeface="Times New Roman" panose="02020603050405020304" pitchFamily="18" charset="0"/>
                <a:ea typeface="黑体" panose="02010609060101010101" pitchFamily="49" charset="-122"/>
              </a:rPr>
              <a:t>无定义</a:t>
            </a:r>
            <a:endParaRPr lang="en-US" altLang="zh-CN" b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8196" name="组合 396302"/>
          <p:cNvGrpSpPr/>
          <p:nvPr/>
        </p:nvGrpSpPr>
        <p:grpSpPr>
          <a:xfrm>
            <a:off x="2135188" y="908050"/>
            <a:ext cx="6248400" cy="3486150"/>
            <a:chOff x="385" y="572"/>
            <a:chExt cx="3936" cy="2196"/>
          </a:xfrm>
        </p:grpSpPr>
        <p:sp>
          <p:nvSpPr>
            <p:cNvPr id="8197" name="文本框 396294"/>
            <p:cNvSpPr txBox="1"/>
            <p:nvPr/>
          </p:nvSpPr>
          <p:spPr>
            <a:xfrm>
              <a:off x="385" y="935"/>
              <a:ext cx="3936" cy="26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lnSpc>
                  <a:spcPct val="120000"/>
                </a:lnSpc>
                <a:buClr>
                  <a:schemeClr val="hlink"/>
                </a:buClr>
                <a:buFont typeface="Wingdings" panose="05000000000000000000" pitchFamily="2" charset="2"/>
                <a:buChar char="u"/>
              </a:pPr>
              <a:r>
                <a:rPr lang="zh-CN" altLang="en-US" b="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  若 </a:t>
              </a:r>
              <a:r>
                <a:rPr lang="en-US" altLang="zh-CN" b="0">
                  <a:latin typeface="Times New Roman" panose="02020603050405020304" pitchFamily="18" charset="0"/>
                  <a:ea typeface="黑体" panose="02010609060101010101" pitchFamily="49" charset="-122"/>
                </a:rPr>
                <a:t>a </a:t>
              </a:r>
              <a:r>
                <a:rPr lang="zh-CN" altLang="en-US" b="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是标量，                                </a:t>
              </a:r>
              <a:endParaRPr lang="zh-CN" altLang="en-US" b="0" dirty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graphicFrame>
          <p:nvGraphicFramePr>
            <p:cNvPr id="8198" name="对象 396296"/>
            <p:cNvGraphicFramePr/>
            <p:nvPr/>
          </p:nvGraphicFramePr>
          <p:xfrm>
            <a:off x="1882" y="572"/>
            <a:ext cx="1536" cy="10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1" imgW="1435100" imgH="939800" progId="Equation.DSMT4">
                    <p:embed/>
                  </p:oleObj>
                </mc:Choice>
                <mc:Fallback>
                  <p:oleObj name="" r:id="rId1" imgW="1435100" imgH="939800" progId="Equation.DSMT4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1882" y="572"/>
                          <a:ext cx="1536" cy="100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8199" name="组合 396301"/>
            <p:cNvGrpSpPr/>
            <p:nvPr/>
          </p:nvGrpSpPr>
          <p:grpSpPr>
            <a:xfrm>
              <a:off x="703" y="1661"/>
              <a:ext cx="2861" cy="1107"/>
              <a:chOff x="703" y="1706"/>
              <a:chExt cx="2861" cy="1107"/>
            </a:xfrm>
          </p:grpSpPr>
          <p:graphicFrame>
            <p:nvGraphicFramePr>
              <p:cNvPr id="8200" name="对象 396297"/>
              <p:cNvGraphicFramePr/>
              <p:nvPr/>
            </p:nvGraphicFramePr>
            <p:xfrm>
              <a:off x="1020" y="1706"/>
              <a:ext cx="2544" cy="11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6" name="" r:id="rId3" imgW="2159000" imgH="939800" progId="Equation.3">
                      <p:embed/>
                    </p:oleObj>
                  </mc:Choice>
                  <mc:Fallback>
                    <p:oleObj name="" r:id="rId3" imgW="2159000" imgH="939800" progId="Equation.3">
                      <p:embed/>
                      <p:pic>
                        <p:nvPicPr>
                          <p:cNvPr id="0" name="图片 3075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1020" y="1706"/>
                            <a:ext cx="2544" cy="1107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201" name="矩形 396300"/>
              <p:cNvSpPr/>
              <p:nvPr/>
            </p:nvSpPr>
            <p:spPr>
              <a:xfrm>
                <a:off x="703" y="2069"/>
                <a:ext cx="259" cy="2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r>
                  <a:rPr lang="zh-CN" altLang="en-US" b="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则</a:t>
                </a:r>
                <a:endParaRPr lang="zh-CN" altLang="en-US" b="0" dirty="0">
                  <a:solidFill>
                    <a:srgbClr val="0033CC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</p:grp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6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96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6" grpId="0"/>
      <p:bldP spid="3962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                                              </a:t>
            </a:r>
            <a:r>
              <a:rPr lang="zh-CN" altLang="en-US" sz="96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千万</a:t>
            </a:r>
            <a:endParaRPr lang="zh-CN" altLang="en-US" sz="96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7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标题 395265"/>
          <p:cNvSpPr>
            <a:spLocks noGrp="1"/>
          </p:cNvSpPr>
          <p:nvPr>
            <p:ph type="title"/>
          </p:nvPr>
        </p:nvSpPr>
        <p:spPr>
          <a:xfrm>
            <a:off x="3733800" y="377190"/>
            <a:ext cx="4800600" cy="645160"/>
          </a:xfrm>
        </p:spPr>
        <p:txBody>
          <a:bodyPr wrap="square" anchor="b">
            <a:spAutoFit/>
          </a:bodyPr>
          <a:p>
            <a:r>
              <a:rPr lang="zh-CN" altLang="en-US" sz="3600" dirty="0">
                <a:solidFill>
                  <a:srgbClr val="993300"/>
                </a:solidFill>
                <a:latin typeface="Times New Roman" panose="02020603050405020304" pitchFamily="18" charset="0"/>
              </a:rPr>
              <a:t>矩阵的幂运算</a:t>
            </a:r>
            <a:endParaRPr lang="en-US" altLang="zh-CN" sz="3600">
              <a:solidFill>
                <a:srgbClr val="99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218" name="组合 395281"/>
          <p:cNvGrpSpPr/>
          <p:nvPr/>
        </p:nvGrpSpPr>
        <p:grpSpPr>
          <a:xfrm>
            <a:off x="2135188" y="1412875"/>
            <a:ext cx="7620000" cy="1036638"/>
            <a:chOff x="385" y="890"/>
            <a:chExt cx="4800" cy="653"/>
          </a:xfrm>
        </p:grpSpPr>
        <p:sp>
          <p:nvSpPr>
            <p:cNvPr id="9219" name="文本框 395273"/>
            <p:cNvSpPr txBox="1"/>
            <p:nvPr/>
          </p:nvSpPr>
          <p:spPr>
            <a:xfrm>
              <a:off x="385" y="890"/>
              <a:ext cx="4800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lnSpc>
                  <a:spcPct val="120000"/>
                </a:lnSpc>
                <a:buClr>
                  <a:schemeClr val="hlink"/>
                </a:buClr>
                <a:buFont typeface="Wingdings" panose="05000000000000000000" pitchFamily="2" charset="2"/>
                <a:buChar char="u"/>
              </a:pPr>
              <a:r>
                <a:rPr lang="zh-CN" altLang="en-US" sz="2400" b="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  </a:t>
              </a:r>
              <a:r>
                <a:rPr lang="en-US" altLang="zh-CN" sz="2400" b="0">
                  <a:latin typeface="Times New Roman" panose="02020603050405020304" pitchFamily="18" charset="0"/>
                  <a:ea typeface="黑体" panose="02010609060101010101" pitchFamily="49" charset="-122"/>
                </a:rPr>
                <a:t>A </a:t>
              </a:r>
              <a:r>
                <a:rPr lang="zh-CN" altLang="en-US" sz="2400" b="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是方阵，</a:t>
              </a:r>
              <a:r>
                <a:rPr lang="en-US" altLang="zh-CN" sz="2400" b="0">
                  <a:latin typeface="Times New Roman" panose="02020603050405020304" pitchFamily="18" charset="0"/>
                  <a:ea typeface="黑体" panose="02010609060101010101" pitchFamily="49" charset="-122"/>
                </a:rPr>
                <a:t>p </a:t>
              </a:r>
              <a:r>
                <a:rPr lang="zh-CN" altLang="en-US" sz="2400" b="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是正整数</a:t>
              </a:r>
              <a:endParaRPr lang="zh-CN" altLang="en-US" sz="2400" b="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9220" name="矩形 395280"/>
            <p:cNvSpPr/>
            <p:nvPr/>
          </p:nvSpPr>
          <p:spPr>
            <a:xfrm>
              <a:off x="657" y="1207"/>
              <a:ext cx="3527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lnSpc>
                  <a:spcPct val="120000"/>
                </a:lnSpc>
                <a:buClr>
                  <a:schemeClr val="hlink"/>
                </a:buClr>
                <a:buFont typeface="Wingdings" panose="05000000000000000000" pitchFamily="2" charset="2"/>
                <a:buNone/>
              </a:pPr>
              <a:r>
                <a:rPr lang="en-US" altLang="zh-CN" sz="2400">
                  <a:solidFill>
                    <a:srgbClr val="663300"/>
                  </a:solidFill>
                  <a:latin typeface="Courier New" panose="02070309020205020404" pitchFamily="49" charset="0"/>
                  <a:ea typeface="黑体" panose="02010609060101010101" pitchFamily="49" charset="-122"/>
                </a:rPr>
                <a:t>A^p</a:t>
              </a:r>
              <a:r>
                <a:rPr lang="en-US" altLang="zh-CN" sz="2400" b="0">
                  <a:latin typeface="Times New Roman" panose="02020603050405020304" pitchFamily="18" charset="0"/>
                  <a:ea typeface="黑体" panose="02010609060101010101" pitchFamily="49" charset="-122"/>
                </a:rPr>
                <a:t>  </a:t>
              </a:r>
              <a:r>
                <a:rPr lang="zh-CN" altLang="en-US" sz="2400" b="0" dirty="0">
                  <a:solidFill>
                    <a:srgbClr val="0033CC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表示 </a:t>
              </a:r>
              <a:r>
                <a:rPr lang="en-US" altLang="zh-CN" sz="2400" i="1">
                  <a:solidFill>
                    <a:srgbClr val="0033CC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  <a:r>
                <a:rPr lang="en-US" altLang="zh-CN" sz="2400" b="0">
                  <a:solidFill>
                    <a:srgbClr val="0033CC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 </a:t>
              </a:r>
              <a:r>
                <a:rPr lang="zh-CN" altLang="en-US" sz="2400" b="0" dirty="0">
                  <a:solidFill>
                    <a:srgbClr val="0033CC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的 </a:t>
              </a:r>
              <a:r>
                <a:rPr lang="en-US" altLang="zh-CN" sz="2400" i="1">
                  <a:solidFill>
                    <a:srgbClr val="0033CC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p</a:t>
              </a:r>
              <a:r>
                <a:rPr lang="en-US" altLang="zh-CN" sz="2400" b="0">
                  <a:solidFill>
                    <a:srgbClr val="0033CC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 </a:t>
              </a:r>
              <a:r>
                <a:rPr lang="zh-CN" altLang="en-US" sz="2400" b="0" dirty="0">
                  <a:solidFill>
                    <a:srgbClr val="0033CC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次幂，即 </a:t>
              </a:r>
              <a:r>
                <a:rPr lang="en-US" altLang="zh-CN" sz="2400" i="1">
                  <a:solidFill>
                    <a:srgbClr val="0033CC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p</a:t>
              </a:r>
              <a:r>
                <a:rPr lang="en-US" altLang="zh-CN" sz="2400" b="0">
                  <a:solidFill>
                    <a:srgbClr val="0033CC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 </a:t>
              </a:r>
              <a:r>
                <a:rPr lang="zh-CN" altLang="en-US" sz="2400" b="0" dirty="0">
                  <a:solidFill>
                    <a:srgbClr val="0033CC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个 </a:t>
              </a:r>
              <a:r>
                <a:rPr lang="en-US" altLang="zh-CN" sz="2400" i="1">
                  <a:solidFill>
                    <a:srgbClr val="0033CC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A</a:t>
              </a:r>
              <a:r>
                <a:rPr lang="en-US" altLang="zh-CN" sz="2400" b="0">
                  <a:solidFill>
                    <a:srgbClr val="0033CC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 </a:t>
              </a:r>
              <a:r>
                <a:rPr lang="zh-CN" altLang="en-US" sz="2400" b="0" dirty="0">
                  <a:solidFill>
                    <a:srgbClr val="0033CC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相乘。</a:t>
              </a:r>
              <a:r>
                <a:rPr lang="zh-CN" altLang="en-US" sz="2400" b="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 </a:t>
              </a:r>
              <a:endParaRPr lang="zh-CN" altLang="en-US" sz="2400" b="0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395285" name="组合 395284"/>
          <p:cNvGrpSpPr/>
          <p:nvPr/>
        </p:nvGrpSpPr>
        <p:grpSpPr>
          <a:xfrm>
            <a:off x="2135188" y="3141663"/>
            <a:ext cx="7777162" cy="2376487"/>
            <a:chOff x="385" y="2024"/>
            <a:chExt cx="4899" cy="1497"/>
          </a:xfrm>
        </p:grpSpPr>
        <p:grpSp>
          <p:nvGrpSpPr>
            <p:cNvPr id="9222" name="组合 395282"/>
            <p:cNvGrpSpPr/>
            <p:nvPr/>
          </p:nvGrpSpPr>
          <p:grpSpPr>
            <a:xfrm>
              <a:off x="385" y="2114"/>
              <a:ext cx="4899" cy="1213"/>
              <a:chOff x="385" y="1842"/>
              <a:chExt cx="4899" cy="1213"/>
            </a:xfrm>
          </p:grpSpPr>
          <p:sp>
            <p:nvSpPr>
              <p:cNvPr id="9223" name="文本框 395274"/>
              <p:cNvSpPr txBox="1"/>
              <p:nvPr/>
            </p:nvSpPr>
            <p:spPr>
              <a:xfrm>
                <a:off x="385" y="1842"/>
                <a:ext cx="4899" cy="3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lnSpc>
                    <a:spcPct val="120000"/>
                  </a:lnSpc>
                  <a:buClr>
                    <a:schemeClr val="hlink"/>
                  </a:buClr>
                  <a:buFont typeface="Wingdings" panose="05000000000000000000" pitchFamily="2" charset="2"/>
                  <a:buChar char="u"/>
                </a:pPr>
                <a:r>
                  <a:rPr lang="zh-CN" alt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zh-CN" altLang="en-US" sz="2400" b="0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若 </a:t>
                </a:r>
                <a:r>
                  <a:rPr lang="en-US" altLang="zh-CN" sz="2400" b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A </a:t>
                </a:r>
                <a:r>
                  <a:rPr lang="zh-CN" altLang="en-US" sz="2400" b="0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是方阵，</a:t>
                </a:r>
                <a:r>
                  <a:rPr lang="en-US" altLang="zh-CN" sz="2400" b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p </a:t>
                </a:r>
                <a:r>
                  <a:rPr lang="zh-CN" altLang="en-US" sz="2400" b="0" dirty="0">
                    <a:latin typeface="Times New Roman" panose="02020603050405020304" pitchFamily="18" charset="0"/>
                    <a:ea typeface="黑体" panose="02010609060101010101" pitchFamily="49" charset="-122"/>
                  </a:rPr>
                  <a:t>不是正整数</a:t>
                </a:r>
                <a:r>
                  <a:rPr lang="zh-CN" alt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楷体_GB2312" pitchFamily="49" charset="-122"/>
                  </a:rPr>
                  <a:t> </a:t>
                </a:r>
                <a:endParaRPr lang="zh-CN" alt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9224" name="矩形 395278"/>
              <p:cNvSpPr/>
              <p:nvPr/>
            </p:nvSpPr>
            <p:spPr>
              <a:xfrm>
                <a:off x="612" y="2160"/>
                <a:ext cx="4071" cy="89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p>
                <a:pPr>
                  <a:lnSpc>
                    <a:spcPct val="120000"/>
                  </a:lnSpc>
                  <a:buClr>
                    <a:schemeClr val="hlink"/>
                  </a:buClr>
                  <a:buFont typeface="Wingdings" panose="05000000000000000000" pitchFamily="2" charset="2"/>
                  <a:buNone/>
                </a:pPr>
                <a:r>
                  <a:rPr lang="en-US" altLang="zh-CN" sz="2400" b="0">
                    <a:solidFill>
                      <a:srgbClr val="0066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zh-CN" sz="2400">
                    <a:solidFill>
                      <a:srgbClr val="663300"/>
                    </a:solidFill>
                    <a:latin typeface="Courier New" panose="02070309020205020404" pitchFamily="49" charset="0"/>
                  </a:rPr>
                  <a:t>A^</a:t>
                </a:r>
                <a:r>
                  <a:rPr lang="en-US" altLang="zh-CN" sz="2400">
                    <a:solidFill>
                      <a:srgbClr val="663300"/>
                    </a:solidFill>
                    <a:latin typeface="Courier New" panose="02070309020205020404" pitchFamily="49" charset="0"/>
                    <a:ea typeface="楷体_GB2312" pitchFamily="49" charset="-122"/>
                  </a:rPr>
                  <a:t>p</a:t>
                </a:r>
                <a:r>
                  <a:rPr lang="en-US" altLang="zh-CN" sz="2400">
                    <a:solidFill>
                      <a:srgbClr val="0033CC"/>
                    </a:solidFill>
                    <a:latin typeface="Times New Roman" panose="02020603050405020304" pitchFamily="18" charset="0"/>
                    <a:ea typeface="楷体_GB2312" pitchFamily="49" charset="-122"/>
                  </a:rPr>
                  <a:t> </a:t>
                </a:r>
                <a:r>
                  <a:rPr lang="zh-CN" alt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</a:rPr>
                  <a:t>的计算涉及到 </a:t>
                </a:r>
                <a:r>
                  <a:rPr lang="en-US" altLang="zh-CN" sz="2400">
                    <a:solidFill>
                      <a:srgbClr val="0033CC"/>
                    </a:solidFill>
                    <a:latin typeface="Times New Roman" panose="02020603050405020304" pitchFamily="18" charset="0"/>
                  </a:rPr>
                  <a:t>A </a:t>
                </a:r>
                <a:r>
                  <a:rPr lang="zh-CN" alt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</a:rPr>
                  <a:t>的特征值分解，即若 </a:t>
                </a:r>
                <a:endParaRPr lang="zh-CN" altLang="en-US" sz="2400" b="0" dirty="0">
                  <a:solidFill>
                    <a:srgbClr val="0033CC"/>
                  </a:solidFill>
                  <a:latin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buClr>
                    <a:schemeClr val="hlink"/>
                  </a:buClr>
                  <a:buFont typeface="Wingdings" panose="05000000000000000000" pitchFamily="2" charset="2"/>
                  <a:buNone/>
                </a:pPr>
                <a:r>
                  <a:rPr lang="zh-CN" altLang="en-US" sz="2400" b="0" dirty="0">
                    <a:solidFill>
                      <a:srgbClr val="0033CC"/>
                    </a:solidFill>
                    <a:latin typeface="Times New Roman" panose="02020603050405020304" pitchFamily="18" charset="0"/>
                  </a:rPr>
                  <a:t>                  </a:t>
                </a:r>
                <a:r>
                  <a:rPr lang="en-US" altLang="zh-CN" sz="2400" b="0">
                    <a:solidFill>
                      <a:srgbClr val="0033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zh-CN" sz="2400">
                    <a:solidFill>
                      <a:srgbClr val="0033CC"/>
                    </a:solidFill>
                    <a:latin typeface="Times New Roman" panose="02020603050405020304" pitchFamily="18" charset="0"/>
                  </a:rPr>
                  <a:t>A = V*D*V</a:t>
                </a:r>
                <a:r>
                  <a:rPr lang="en-US" altLang="zh-CN" sz="2400" baseline="30000">
                    <a:solidFill>
                      <a:srgbClr val="0033CC"/>
                    </a:solidFill>
                    <a:latin typeface="Times New Roman" panose="02020603050405020304" pitchFamily="18" charset="0"/>
                  </a:rPr>
                  <a:t>-1</a:t>
                </a:r>
                <a:endParaRPr lang="en-US" altLang="zh-CN" sz="2400" baseline="30000">
                  <a:solidFill>
                    <a:srgbClr val="0033CC"/>
                  </a:solidFill>
                  <a:latin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buClr>
                    <a:schemeClr val="hlink"/>
                  </a:buClr>
                  <a:buFont typeface="Wingdings" panose="05000000000000000000" pitchFamily="2" charset="2"/>
                  <a:buNone/>
                </a:pPr>
                <a:r>
                  <a:rPr lang="zh-CN" altLang="en-US" sz="2400">
                    <a:solidFill>
                      <a:srgbClr val="0033CC"/>
                    </a:solidFill>
                    <a:latin typeface="Times New Roman" panose="02020603050405020304" pitchFamily="18" charset="0"/>
                    <a:ea typeface="楷体_GB2312" pitchFamily="49" charset="-122"/>
                  </a:rPr>
                  <a:t> </a:t>
                </a:r>
                <a:r>
                  <a:rPr lang="zh-CN" altLang="en-US" sz="2400" b="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则</a:t>
                </a:r>
                <a:r>
                  <a:rPr lang="zh-CN" alt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楷体_GB2312" pitchFamily="49" charset="-122"/>
                  </a:rPr>
                  <a:t>    </a:t>
                </a:r>
                <a:r>
                  <a:rPr lang="en-US" altLang="zh-CN" sz="2400">
                    <a:solidFill>
                      <a:srgbClr val="663300"/>
                    </a:solidFill>
                    <a:latin typeface="Courier New" panose="02070309020205020404" pitchFamily="49" charset="0"/>
                  </a:rPr>
                  <a:t>A^</a:t>
                </a:r>
                <a:r>
                  <a:rPr lang="en-US" altLang="zh-CN" sz="2400">
                    <a:solidFill>
                      <a:srgbClr val="663300"/>
                    </a:solidFill>
                    <a:latin typeface="Courier New" panose="02070309020205020404" pitchFamily="49" charset="0"/>
                    <a:ea typeface="楷体_GB2312" pitchFamily="49" charset="-122"/>
                  </a:rPr>
                  <a:t>p=V*(D.^p)/V</a:t>
                </a:r>
                <a:endParaRPr lang="en-US" altLang="zh-CN" sz="2400">
                  <a:solidFill>
                    <a:srgbClr val="663300"/>
                  </a:solidFill>
                  <a:latin typeface="Courier New" panose="02070309020205020404" pitchFamily="49" charset="0"/>
                  <a:ea typeface="楷体_GB2312" pitchFamily="49" charset="-122"/>
                </a:endParaRPr>
              </a:p>
            </p:txBody>
          </p:sp>
        </p:grpSp>
        <p:sp>
          <p:nvSpPr>
            <p:cNvPr id="9225" name="矩形 395283"/>
            <p:cNvSpPr/>
            <p:nvPr/>
          </p:nvSpPr>
          <p:spPr>
            <a:xfrm>
              <a:off x="385" y="2024"/>
              <a:ext cx="4309" cy="1497"/>
            </a:xfrm>
            <a:prstGeom prst="rect">
              <a:avLst/>
            </a:prstGeom>
            <a:noFill/>
            <a:ln w="12700" cap="flat" cmpd="sng">
              <a:solidFill>
                <a:schemeClr val="hlink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sz="2400">
                <a:latin typeface="Tahoma" panose="020B0604030504040204" pitchFamily="34" charset="0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矩形 414721"/>
          <p:cNvSpPr/>
          <p:nvPr/>
        </p:nvSpPr>
        <p:spPr>
          <a:xfrm>
            <a:off x="1527175" y="609600"/>
            <a:ext cx="9144000" cy="9836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dirty="0">
                <a:latin typeface="Times New Roman" panose="02020603050405020304" pitchFamily="18" charset="0"/>
              </a:rPr>
              <a:t>特征值和特征向量</a:t>
            </a:r>
            <a:endParaRPr lang="zh-CN" altLang="en-US" sz="2400" b="0" dirty="0">
              <a:latin typeface="Times New Roman" panose="02020603050405020304" pitchFamily="18" charset="0"/>
            </a:endParaRPr>
          </a:p>
          <a:p>
            <a:pPr eaLnBrk="0" hangingPunct="0"/>
            <a:r>
              <a:rPr lang="zh-CN" altLang="en-US" sz="1000" dirty="0">
                <a:latin typeface="Times New Roman" panose="02020603050405020304" pitchFamily="18" charset="0"/>
              </a:rPr>
              <a:t> </a:t>
            </a:r>
            <a:endParaRPr lang="zh-CN" altLang="en-US" sz="1000" b="0" dirty="0">
              <a:latin typeface="Times New Roman" panose="02020603050405020304" pitchFamily="18" charset="0"/>
            </a:endParaRPr>
          </a:p>
          <a:p>
            <a:pPr eaLnBrk="0" hangingPunct="0"/>
            <a:endParaRPr lang="zh-CN" altLang="en-US" sz="2400" b="0" dirty="0">
              <a:latin typeface="Times New Roman" panose="02020603050405020304" pitchFamily="18" charset="0"/>
            </a:endParaRPr>
          </a:p>
        </p:txBody>
      </p:sp>
      <p:grpSp>
        <p:nvGrpSpPr>
          <p:cNvPr id="10242" name="组合 414722"/>
          <p:cNvGrpSpPr/>
          <p:nvPr/>
        </p:nvGrpSpPr>
        <p:grpSpPr>
          <a:xfrm>
            <a:off x="1828800" y="1447800"/>
            <a:ext cx="8305800" cy="4724400"/>
            <a:chOff x="-3" y="515"/>
            <a:chExt cx="2990" cy="678"/>
          </a:xfrm>
        </p:grpSpPr>
        <p:grpSp>
          <p:nvGrpSpPr>
            <p:cNvPr id="10243" name="组合 414723"/>
            <p:cNvGrpSpPr/>
            <p:nvPr/>
          </p:nvGrpSpPr>
          <p:grpSpPr>
            <a:xfrm>
              <a:off x="0" y="518"/>
              <a:ext cx="2984" cy="672"/>
              <a:chOff x="0" y="518"/>
              <a:chExt cx="2984" cy="672"/>
            </a:xfrm>
          </p:grpSpPr>
          <p:sp>
            <p:nvSpPr>
              <p:cNvPr id="10244" name="矩形 414724"/>
              <p:cNvSpPr/>
              <p:nvPr/>
            </p:nvSpPr>
            <p:spPr>
              <a:xfrm>
                <a:off x="43" y="518"/>
                <a:ext cx="2898" cy="67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/>
              <a:p>
                <a:r>
                  <a:rPr lang="zh-CN" altLang="en-US" sz="2400" b="0">
                    <a:latin typeface="Times New Roman" panose="02020603050405020304" pitchFamily="18" charset="0"/>
                  </a:rPr>
                  <a:t>                 </a:t>
                </a:r>
                <a:r>
                  <a:rPr lang="en-US" altLang="zh-CN" sz="2400" b="0">
                    <a:latin typeface="Times New Roman" panose="02020603050405020304" pitchFamily="18" charset="0"/>
                  </a:rPr>
                  <a:t>[V,D]=</a:t>
                </a:r>
                <a:r>
                  <a:rPr lang="en-US" altLang="zh-CN" sz="2400" b="0" err="1">
                    <a:latin typeface="Times New Roman" panose="02020603050405020304" pitchFamily="18" charset="0"/>
                  </a:rPr>
                  <a:t>eig(A</a:t>
                </a:r>
                <a:r>
                  <a:rPr lang="en-US" altLang="zh-CN" sz="2400" b="0">
                    <a:latin typeface="Times New Roman" panose="02020603050405020304" pitchFamily="18" charset="0"/>
                  </a:rPr>
                  <a:t>) </a:t>
                </a:r>
                <a:endParaRPr lang="en-US" altLang="zh-CN" sz="2400" b="0">
                  <a:latin typeface="Times New Roman" panose="02020603050405020304" pitchFamily="18" charset="0"/>
                </a:endParaRPr>
              </a:p>
              <a:p>
                <a:r>
                  <a:rPr lang="en-US" altLang="zh-CN" sz="2400" b="0">
                    <a:latin typeface="Times New Roman" panose="02020603050405020304" pitchFamily="18" charset="0"/>
                  </a:rPr>
                  <a:t>          </a:t>
                </a:r>
                <a:r>
                  <a:rPr lang="zh-CN" altLang="en-US" sz="2400" b="0" dirty="0">
                    <a:latin typeface="Times New Roman" panose="02020603050405020304" pitchFamily="18" charset="0"/>
                  </a:rPr>
                  <a:t>返回方阵</a:t>
                </a:r>
                <a:r>
                  <a:rPr lang="en-US" altLang="zh-CN" sz="2400" b="0">
                    <a:latin typeface="Times New Roman" panose="02020603050405020304" pitchFamily="18" charset="0"/>
                  </a:rPr>
                  <a:t>A</a:t>
                </a:r>
                <a:r>
                  <a:rPr lang="zh-CN" altLang="en-US" sz="2400" b="0" dirty="0">
                    <a:latin typeface="Times New Roman" panose="02020603050405020304" pitchFamily="18" charset="0"/>
                  </a:rPr>
                  <a:t>的特征值和特征向量。其中</a:t>
                </a:r>
                <a:r>
                  <a:rPr lang="en-US" altLang="zh-CN" sz="2400" b="0">
                    <a:latin typeface="Times New Roman" panose="02020603050405020304" pitchFamily="18" charset="0"/>
                  </a:rPr>
                  <a:t>D</a:t>
                </a:r>
                <a:r>
                  <a:rPr lang="zh-CN" altLang="en-US" sz="2400" b="0" dirty="0">
                    <a:latin typeface="Times New Roman" panose="02020603050405020304" pitchFamily="18" charset="0"/>
                  </a:rPr>
                  <a:t>为特 征值构成的对角阵，每个特征值对应的</a:t>
                </a:r>
                <a:r>
                  <a:rPr lang="en-US" altLang="zh-CN" sz="2400" b="0">
                    <a:latin typeface="Times New Roman" panose="02020603050405020304" pitchFamily="18" charset="0"/>
                  </a:rPr>
                  <a:t>V</a:t>
                </a:r>
                <a:r>
                  <a:rPr lang="zh-CN" altLang="en-US" sz="2400" b="0" dirty="0">
                    <a:latin typeface="Times New Roman" panose="02020603050405020304" pitchFamily="18" charset="0"/>
                  </a:rPr>
                  <a:t>的为属于该特征值的一个特征向量，每个特征向量都是单位向量，并且属于同一特征值 的线性无关特征向量已正交化。</a:t>
                </a:r>
                <a:endParaRPr lang="zh-CN" altLang="en-US" sz="2400" b="0" dirty="0">
                  <a:latin typeface="Times New Roman" panose="02020603050405020304" pitchFamily="18" charset="0"/>
                </a:endParaRPr>
              </a:p>
              <a:p>
                <a:endParaRPr lang="zh-CN" altLang="en-US" sz="2400" b="0" dirty="0">
                  <a:latin typeface="Times New Roman" panose="02020603050405020304" pitchFamily="18" charset="0"/>
                </a:endParaRPr>
              </a:p>
              <a:p>
                <a:r>
                  <a:rPr lang="zh-CN" altLang="en-US" sz="2400" b="0">
                    <a:latin typeface="Times New Roman" panose="02020603050405020304" pitchFamily="18" charset="0"/>
                  </a:rPr>
                  <a:t>  </a:t>
                </a:r>
                <a:r>
                  <a:rPr lang="zh-CN" altLang="en-US" sz="2400" b="0" dirty="0">
                    <a:latin typeface="Times New Roman" panose="02020603050405020304" pitchFamily="18" charset="0"/>
                  </a:rPr>
                  <a:t>               </a:t>
                </a:r>
                <a:r>
                  <a:rPr lang="en-US" altLang="zh-CN" sz="2400" b="0" err="1">
                    <a:latin typeface="Times New Roman" panose="02020603050405020304" pitchFamily="18" charset="0"/>
                  </a:rPr>
                  <a:t>eig(A</a:t>
                </a:r>
                <a:r>
                  <a:rPr lang="en-US" altLang="zh-CN" sz="2400" b="0">
                    <a:latin typeface="Times New Roman" panose="02020603050405020304" pitchFamily="18" charset="0"/>
                  </a:rPr>
                  <a:t>)  </a:t>
                </a:r>
                <a:endParaRPr lang="en-US" altLang="zh-CN" sz="2400" b="0">
                  <a:latin typeface="Times New Roman" panose="02020603050405020304" pitchFamily="18" charset="0"/>
                </a:endParaRPr>
              </a:p>
              <a:p>
                <a:r>
                  <a:rPr lang="en-US" altLang="zh-CN" sz="2400" b="0">
                    <a:latin typeface="Times New Roman" panose="02020603050405020304" pitchFamily="18" charset="0"/>
                  </a:rPr>
                  <a:t>                 </a:t>
                </a:r>
                <a:r>
                  <a:rPr lang="zh-CN" altLang="en-US" sz="2400" b="0" dirty="0">
                    <a:latin typeface="Times New Roman" panose="02020603050405020304" pitchFamily="18" charset="0"/>
                  </a:rPr>
                  <a:t>返回方阵</a:t>
                </a:r>
                <a:r>
                  <a:rPr lang="en-US" altLang="zh-CN" sz="2400" b="0">
                    <a:latin typeface="Times New Roman" panose="02020603050405020304" pitchFamily="18" charset="0"/>
                  </a:rPr>
                  <a:t>A</a:t>
                </a:r>
                <a:r>
                  <a:rPr lang="zh-CN" altLang="en-US" sz="2400" b="0" dirty="0">
                    <a:latin typeface="Times New Roman" panose="02020603050405020304" pitchFamily="18" charset="0"/>
                  </a:rPr>
                  <a:t>的特征值构成的列向量。</a:t>
                </a:r>
                <a:endParaRPr lang="zh-CN" altLang="en-US" sz="2400" b="0" dirty="0">
                  <a:latin typeface="Times New Roman" panose="02020603050405020304" pitchFamily="18" charset="0"/>
                </a:endParaRPr>
              </a:p>
              <a:p>
                <a:pPr eaLnBrk="0" hangingPunct="0"/>
                <a:endParaRPr lang="zh-CN" altLang="en-US" sz="2400" b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245" name="矩形 414725"/>
              <p:cNvSpPr/>
              <p:nvPr/>
            </p:nvSpPr>
            <p:spPr>
              <a:xfrm>
                <a:off x="0" y="518"/>
                <a:ext cx="2984" cy="672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 sz="240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10246" name="矩形 414726"/>
            <p:cNvSpPr/>
            <p:nvPr/>
          </p:nvSpPr>
          <p:spPr>
            <a:xfrm>
              <a:off x="-3" y="515"/>
              <a:ext cx="2990" cy="678"/>
            </a:xfrm>
            <a:prstGeom prst="rect">
              <a:avLst/>
            </a:prstGeom>
            <a:noFill/>
            <a:ln w="11112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sz="2400">
                <a:latin typeface="Tahoma" panose="020B0604030504040204" pitchFamily="34" charset="0"/>
              </a:endParaRPr>
            </a:p>
          </p:txBody>
        </p:sp>
      </p:grpSp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矩形 415745"/>
          <p:cNvSpPr/>
          <p:nvPr/>
        </p:nvSpPr>
        <p:spPr>
          <a:xfrm>
            <a:off x="2133600" y="0"/>
            <a:ext cx="8534400" cy="62471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000" dirty="0">
                <a:latin typeface="Times New Roman" panose="02020603050405020304" pitchFamily="18" charset="0"/>
              </a:rPr>
              <a:t>例：</a:t>
            </a:r>
            <a:endParaRPr lang="zh-CN" altLang="en-US" sz="2000" b="0" dirty="0">
              <a:latin typeface="Times New Roman" panose="02020603050405020304" pitchFamily="18" charset="0"/>
            </a:endParaRPr>
          </a:p>
          <a:p>
            <a:pPr eaLnBrk="0" hangingPunct="0"/>
            <a:r>
              <a:rPr lang="en-US" altLang="zh-CN" sz="2000" b="0">
                <a:latin typeface="Times New Roman" panose="02020603050405020304" pitchFamily="18" charset="0"/>
              </a:rPr>
              <a:t>&gt;&gt; A=[1 2 3;2 3 4;2 4 5];[V,D]=</a:t>
            </a:r>
            <a:r>
              <a:rPr lang="en-US" altLang="zh-CN" sz="2000" b="0" err="1">
                <a:latin typeface="Times New Roman" panose="02020603050405020304" pitchFamily="18" charset="0"/>
              </a:rPr>
              <a:t>eig(A),t</a:t>
            </a:r>
            <a:r>
              <a:rPr lang="en-US" altLang="zh-CN" sz="2000" b="0">
                <a:latin typeface="Times New Roman" panose="02020603050405020304" pitchFamily="18" charset="0"/>
              </a:rPr>
              <a:t>=</a:t>
            </a:r>
            <a:r>
              <a:rPr lang="en-US" altLang="zh-CN" sz="2000" b="0" err="1">
                <a:latin typeface="Times New Roman" panose="02020603050405020304" pitchFamily="18" charset="0"/>
              </a:rPr>
              <a:t>eig(A</a:t>
            </a:r>
            <a:r>
              <a:rPr lang="en-US" altLang="zh-CN" sz="2000" b="0">
                <a:latin typeface="Times New Roman" panose="02020603050405020304" pitchFamily="18" charset="0"/>
              </a:rPr>
              <a:t>)</a:t>
            </a:r>
            <a:endParaRPr lang="en-US" altLang="zh-CN" sz="2000" b="0">
              <a:latin typeface="Times New Roman" panose="02020603050405020304" pitchFamily="18" charset="0"/>
            </a:endParaRPr>
          </a:p>
          <a:p>
            <a:pPr eaLnBrk="0" hangingPunct="0"/>
            <a:r>
              <a:rPr lang="en-US" altLang="zh-CN" sz="2000" b="0">
                <a:latin typeface="Times New Roman" panose="02020603050405020304" pitchFamily="18" charset="0"/>
              </a:rPr>
              <a:t>V =</a:t>
            </a:r>
            <a:endParaRPr lang="en-US" altLang="zh-CN" sz="2000" b="0">
              <a:latin typeface="Times New Roman" panose="02020603050405020304" pitchFamily="18" charset="0"/>
            </a:endParaRPr>
          </a:p>
          <a:p>
            <a:pPr eaLnBrk="0" hangingPunct="0"/>
            <a:r>
              <a:rPr lang="en-US" altLang="zh-CN" sz="2000" b="0">
                <a:latin typeface="Times New Roman" panose="02020603050405020304" pitchFamily="18" charset="0"/>
              </a:rPr>
              <a:t> </a:t>
            </a:r>
            <a:endParaRPr lang="en-US" altLang="zh-CN" sz="2000" b="0">
              <a:latin typeface="Times New Roman" panose="02020603050405020304" pitchFamily="18" charset="0"/>
            </a:endParaRPr>
          </a:p>
          <a:p>
            <a:pPr eaLnBrk="0" hangingPunct="0"/>
            <a:r>
              <a:rPr lang="en-US" altLang="zh-CN" sz="2000" b="0">
                <a:latin typeface="Times New Roman" panose="02020603050405020304" pitchFamily="18" charset="0"/>
              </a:rPr>
              <a:t>  -0.3957            -0.2167 + 0.5832i  -0.2167 - 0.5832i</a:t>
            </a:r>
            <a:endParaRPr lang="en-US" altLang="zh-CN" sz="2000" b="0">
              <a:latin typeface="Times New Roman" panose="02020603050405020304" pitchFamily="18" charset="0"/>
            </a:endParaRPr>
          </a:p>
          <a:p>
            <a:pPr eaLnBrk="0" hangingPunct="0"/>
            <a:r>
              <a:rPr lang="en-US" altLang="zh-CN" sz="2000" b="0">
                <a:latin typeface="Times New Roman" panose="02020603050405020304" pitchFamily="18" charset="0"/>
              </a:rPr>
              <a:t>  -0.5765             0.6313             0.6313          </a:t>
            </a:r>
            <a:endParaRPr lang="en-US" altLang="zh-CN" sz="2000" b="0">
              <a:latin typeface="Times New Roman" panose="02020603050405020304" pitchFamily="18" charset="0"/>
            </a:endParaRPr>
          </a:p>
          <a:p>
            <a:pPr eaLnBrk="0" hangingPunct="0"/>
            <a:r>
              <a:rPr lang="en-US" altLang="zh-CN" sz="2000" b="0">
                <a:latin typeface="Times New Roman" panose="02020603050405020304" pitchFamily="18" charset="0"/>
              </a:rPr>
              <a:t>  -0.7149            -0.3914 - 0.2471i  -0.3914 + 0.2471i</a:t>
            </a:r>
            <a:endParaRPr lang="en-US" altLang="zh-CN" sz="2000" b="0">
              <a:latin typeface="Times New Roman" panose="02020603050405020304" pitchFamily="18" charset="0"/>
            </a:endParaRPr>
          </a:p>
          <a:p>
            <a:pPr eaLnBrk="0" hangingPunct="0"/>
            <a:r>
              <a:rPr lang="en-US" altLang="zh-CN" sz="2000" b="0">
                <a:latin typeface="Times New Roman" panose="02020603050405020304" pitchFamily="18" charset="0"/>
              </a:rPr>
              <a:t> </a:t>
            </a:r>
            <a:endParaRPr lang="en-US" altLang="zh-CN" sz="2000" b="0">
              <a:latin typeface="Times New Roman" panose="02020603050405020304" pitchFamily="18" charset="0"/>
            </a:endParaRPr>
          </a:p>
          <a:p>
            <a:pPr eaLnBrk="0" hangingPunct="0"/>
            <a:r>
              <a:rPr lang="en-US" altLang="zh-CN" sz="2000" b="0">
                <a:latin typeface="Times New Roman" panose="02020603050405020304" pitchFamily="18" charset="0"/>
              </a:rPr>
              <a:t>D =</a:t>
            </a:r>
            <a:endParaRPr lang="en-US" altLang="zh-CN" sz="2000" b="0">
              <a:latin typeface="Times New Roman" panose="02020603050405020304" pitchFamily="18" charset="0"/>
            </a:endParaRPr>
          </a:p>
          <a:p>
            <a:pPr eaLnBrk="0" hangingPunct="0"/>
            <a:r>
              <a:rPr lang="en-US" altLang="zh-CN" sz="2000" b="0">
                <a:latin typeface="Times New Roman" panose="02020603050405020304" pitchFamily="18" charset="0"/>
              </a:rPr>
              <a:t> </a:t>
            </a:r>
            <a:endParaRPr lang="en-US" altLang="zh-CN" sz="2000" b="0">
              <a:latin typeface="Times New Roman" panose="02020603050405020304" pitchFamily="18" charset="0"/>
            </a:endParaRPr>
          </a:p>
          <a:p>
            <a:pPr eaLnBrk="0" hangingPunct="0"/>
            <a:r>
              <a:rPr lang="en-US" altLang="zh-CN" sz="2000" b="0">
                <a:latin typeface="Times New Roman" panose="02020603050405020304" pitchFamily="18" charset="0"/>
              </a:rPr>
              <a:t>   9.3329                  0                  0          </a:t>
            </a:r>
            <a:endParaRPr lang="en-US" altLang="zh-CN" sz="2000" b="0">
              <a:latin typeface="Times New Roman" panose="02020603050405020304" pitchFamily="18" charset="0"/>
            </a:endParaRPr>
          </a:p>
          <a:p>
            <a:pPr eaLnBrk="0" hangingPunct="0"/>
            <a:r>
              <a:rPr lang="en-US" altLang="zh-CN" sz="2000" b="0">
                <a:latin typeface="Times New Roman" panose="02020603050405020304" pitchFamily="18" charset="0"/>
              </a:rPr>
              <a:t>        0            -0.1665 + 0.2818i        0          </a:t>
            </a:r>
            <a:endParaRPr lang="en-US" altLang="zh-CN" sz="2000" b="0">
              <a:latin typeface="Times New Roman" panose="02020603050405020304" pitchFamily="18" charset="0"/>
            </a:endParaRPr>
          </a:p>
          <a:p>
            <a:pPr eaLnBrk="0" hangingPunct="0"/>
            <a:r>
              <a:rPr lang="en-US" altLang="zh-CN" sz="2000" b="0">
                <a:latin typeface="Times New Roman" panose="02020603050405020304" pitchFamily="18" charset="0"/>
              </a:rPr>
              <a:t>        0                  0            -0.1665 - 0.2818i</a:t>
            </a:r>
            <a:endParaRPr lang="en-US" altLang="zh-CN" sz="2000" b="0">
              <a:latin typeface="Times New Roman" panose="02020603050405020304" pitchFamily="18" charset="0"/>
            </a:endParaRPr>
          </a:p>
          <a:p>
            <a:pPr eaLnBrk="0" hangingPunct="0"/>
            <a:r>
              <a:rPr lang="en-US" altLang="zh-CN" sz="2000" b="0">
                <a:latin typeface="Times New Roman" panose="02020603050405020304" pitchFamily="18" charset="0"/>
              </a:rPr>
              <a:t> </a:t>
            </a:r>
            <a:endParaRPr lang="en-US" altLang="zh-CN" sz="2000" b="0">
              <a:latin typeface="Times New Roman" panose="02020603050405020304" pitchFamily="18" charset="0"/>
            </a:endParaRPr>
          </a:p>
          <a:p>
            <a:pPr eaLnBrk="0" hangingPunct="0"/>
            <a:r>
              <a:rPr lang="en-US" altLang="zh-CN" sz="2000" b="0">
                <a:latin typeface="Times New Roman" panose="02020603050405020304" pitchFamily="18" charset="0"/>
              </a:rPr>
              <a:t>t =</a:t>
            </a:r>
            <a:endParaRPr lang="en-US" altLang="zh-CN" sz="2000" b="0">
              <a:latin typeface="Times New Roman" panose="02020603050405020304" pitchFamily="18" charset="0"/>
            </a:endParaRPr>
          </a:p>
          <a:p>
            <a:pPr eaLnBrk="0" hangingPunct="0"/>
            <a:r>
              <a:rPr lang="en-US" altLang="zh-CN" sz="2000" b="0">
                <a:latin typeface="Times New Roman" panose="02020603050405020304" pitchFamily="18" charset="0"/>
              </a:rPr>
              <a:t> </a:t>
            </a:r>
            <a:endParaRPr lang="en-US" altLang="zh-CN" sz="2000" b="0">
              <a:latin typeface="Times New Roman" panose="02020603050405020304" pitchFamily="18" charset="0"/>
            </a:endParaRPr>
          </a:p>
          <a:p>
            <a:pPr eaLnBrk="0" hangingPunct="0"/>
            <a:r>
              <a:rPr lang="en-US" altLang="zh-CN" sz="2000" b="0">
                <a:latin typeface="Times New Roman" panose="02020603050405020304" pitchFamily="18" charset="0"/>
              </a:rPr>
              <a:t>   9.3329          </a:t>
            </a:r>
            <a:endParaRPr lang="en-US" altLang="zh-CN" sz="2000" b="0">
              <a:latin typeface="Times New Roman" panose="02020603050405020304" pitchFamily="18" charset="0"/>
            </a:endParaRPr>
          </a:p>
          <a:p>
            <a:pPr eaLnBrk="0" hangingPunct="0"/>
            <a:r>
              <a:rPr lang="en-US" altLang="zh-CN" sz="2000" b="0">
                <a:latin typeface="Times New Roman" panose="02020603050405020304" pitchFamily="18" charset="0"/>
              </a:rPr>
              <a:t>  -0.1665 + 0.2818i</a:t>
            </a:r>
            <a:endParaRPr lang="en-US" altLang="zh-CN" sz="2000" b="0">
              <a:latin typeface="Times New Roman" panose="02020603050405020304" pitchFamily="18" charset="0"/>
            </a:endParaRPr>
          </a:p>
          <a:p>
            <a:pPr eaLnBrk="0" hangingPunct="0"/>
            <a:r>
              <a:rPr lang="en-US" altLang="zh-CN" sz="2000" b="0">
                <a:latin typeface="Times New Roman" panose="02020603050405020304" pitchFamily="18" charset="0"/>
              </a:rPr>
              <a:t>  -0.1665 - 0.2818i</a:t>
            </a:r>
            <a:endParaRPr lang="en-US" altLang="zh-CN" sz="2000" b="0">
              <a:latin typeface="Times New Roman" panose="02020603050405020304" pitchFamily="18" charset="0"/>
            </a:endParaRPr>
          </a:p>
          <a:p>
            <a:pPr eaLnBrk="0" hangingPunct="0"/>
            <a:endParaRPr lang="zh-CN" altLang="en-US" sz="20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标题 389121"/>
          <p:cNvSpPr>
            <a:spLocks noGrp="1"/>
          </p:cNvSpPr>
          <p:nvPr>
            <p:ph type="title"/>
          </p:nvPr>
        </p:nvSpPr>
        <p:spPr>
          <a:xfrm>
            <a:off x="3733800" y="377190"/>
            <a:ext cx="4800600" cy="645160"/>
          </a:xfrm>
        </p:spPr>
        <p:txBody>
          <a:bodyPr wrap="square" anchor="b">
            <a:spAutoFit/>
          </a:bodyPr>
          <a:p>
            <a:r>
              <a:rPr lang="zh-CN" altLang="en-US" sz="3600" dirty="0">
                <a:solidFill>
                  <a:srgbClr val="993300"/>
                </a:solidFill>
                <a:latin typeface="Times New Roman" panose="02020603050405020304" pitchFamily="18" charset="0"/>
              </a:rPr>
              <a:t>矩阵的转置运算</a:t>
            </a:r>
            <a:endParaRPr lang="zh-CN" altLang="en-US" sz="3600" dirty="0">
              <a:solidFill>
                <a:srgbClr val="99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0" name="文本框 389122"/>
          <p:cNvSpPr txBox="1"/>
          <p:nvPr/>
        </p:nvSpPr>
        <p:spPr>
          <a:xfrm>
            <a:off x="1992313" y="1341438"/>
            <a:ext cx="7559675" cy="6076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  <a:buClr>
                <a:schemeClr val="hlink"/>
              </a:buClr>
              <a:buFont typeface="Wingdings" panose="05000000000000000000" pitchFamily="2" charset="2"/>
              <a:buChar char="q"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 矩阵的转置与共轭转置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389139" name="组合 389138"/>
          <p:cNvGrpSpPr/>
          <p:nvPr/>
        </p:nvGrpSpPr>
        <p:grpSpPr>
          <a:xfrm>
            <a:off x="2495550" y="1989138"/>
            <a:ext cx="5976938" cy="990600"/>
            <a:chOff x="612" y="1253"/>
            <a:chExt cx="3765" cy="624"/>
          </a:xfrm>
        </p:grpSpPr>
        <p:sp>
          <p:nvSpPr>
            <p:cNvPr id="12292" name="文本框 389132"/>
            <p:cNvSpPr txBox="1"/>
            <p:nvPr/>
          </p:nvSpPr>
          <p:spPr>
            <a:xfrm>
              <a:off x="612" y="1253"/>
              <a:ext cx="3765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lnSpc>
                  <a:spcPct val="120000"/>
                </a:lnSpc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u"/>
              </a:pPr>
              <a:r>
                <a:rPr lang="zh-CN" altLang="en-US" sz="2000">
                  <a:solidFill>
                    <a:srgbClr val="0033CC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en-US" altLang="zh-CN" sz="2400">
                  <a:solidFill>
                    <a:srgbClr val="663300"/>
                  </a:solidFill>
                  <a:latin typeface="Courier New" panose="02070309020205020404" pitchFamily="49" charset="0"/>
                  <a:ea typeface="楷体_GB2312" pitchFamily="49" charset="-122"/>
                </a:rPr>
                <a:t>’</a:t>
              </a:r>
              <a:r>
                <a:rPr lang="en-US" altLang="zh-CN" sz="2400">
                  <a:solidFill>
                    <a:srgbClr val="0033CC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     </a:t>
              </a:r>
              <a:r>
                <a:rPr lang="zh-CN" altLang="en-US" sz="2400" dirty="0">
                  <a:solidFill>
                    <a:srgbClr val="0033CC"/>
                  </a:solidFill>
                  <a:latin typeface="Times New Roman" panose="02020603050405020304" pitchFamily="18" charset="0"/>
                </a:rPr>
                <a:t>共轭转置</a:t>
              </a:r>
              <a:endParaRPr lang="zh-CN" altLang="en-US" sz="2400" dirty="0">
                <a:solidFill>
                  <a:srgbClr val="0033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293" name="文本框 389133"/>
            <p:cNvSpPr txBox="1"/>
            <p:nvPr/>
          </p:nvSpPr>
          <p:spPr>
            <a:xfrm>
              <a:off x="612" y="1541"/>
              <a:ext cx="3568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lnSpc>
                  <a:spcPct val="120000"/>
                </a:lnSpc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u"/>
              </a:pPr>
              <a:r>
                <a:rPr lang="zh-CN" altLang="en-US" sz="2000">
                  <a:solidFill>
                    <a:srgbClr val="0033CC"/>
                  </a:solidFill>
                  <a:latin typeface="楷体_GB2312" pitchFamily="49" charset="-122"/>
                  <a:ea typeface="楷体_GB2312" pitchFamily="49" charset="-122"/>
                </a:rPr>
                <a:t> </a:t>
              </a:r>
              <a:r>
                <a:rPr lang="en-US" altLang="zh-CN" sz="2400">
                  <a:solidFill>
                    <a:srgbClr val="663300"/>
                  </a:solidFill>
                  <a:latin typeface="Courier New" panose="02070309020205020404" pitchFamily="49" charset="0"/>
                  <a:ea typeface="楷体_GB2312" pitchFamily="49" charset="-122"/>
                </a:rPr>
                <a:t>.’</a:t>
              </a:r>
              <a:r>
                <a:rPr lang="en-US" altLang="zh-CN" sz="2400">
                  <a:solidFill>
                    <a:srgbClr val="0033CC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    </a:t>
              </a:r>
              <a:r>
                <a:rPr lang="zh-CN" altLang="en-US" sz="2400" dirty="0">
                  <a:solidFill>
                    <a:srgbClr val="0033CC"/>
                  </a:solidFill>
                  <a:latin typeface="Tahoma" panose="020B0604030504040204" pitchFamily="34" charset="0"/>
                </a:rPr>
                <a:t>转置，矩阵元素不取共轭</a:t>
              </a:r>
              <a:endParaRPr lang="zh-CN" altLang="en-US" sz="2400" dirty="0">
                <a:solidFill>
                  <a:srgbClr val="0033CC"/>
                </a:solidFill>
                <a:latin typeface="Tahoma" panose="020B0604030504040204" pitchFamily="34" charset="0"/>
              </a:endParaRPr>
            </a:p>
          </p:txBody>
        </p:sp>
      </p:grpSp>
      <p:grpSp>
        <p:nvGrpSpPr>
          <p:cNvPr id="389140" name="组合 389139"/>
          <p:cNvGrpSpPr/>
          <p:nvPr/>
        </p:nvGrpSpPr>
        <p:grpSpPr>
          <a:xfrm>
            <a:off x="2424113" y="4005263"/>
            <a:ext cx="3690938" cy="1571625"/>
            <a:chOff x="567" y="2523"/>
            <a:chExt cx="2325" cy="990"/>
          </a:xfrm>
        </p:grpSpPr>
        <p:sp>
          <p:nvSpPr>
            <p:cNvPr id="12295" name="矩形 389123"/>
            <p:cNvSpPr/>
            <p:nvPr/>
          </p:nvSpPr>
          <p:spPr>
            <a:xfrm>
              <a:off x="567" y="2523"/>
              <a:ext cx="2325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600" dirty="0">
                  <a:solidFill>
                    <a:schemeClr val="folHlink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例</a:t>
              </a:r>
              <a:r>
                <a:rPr lang="zh-CN" altLang="en-US" sz="2600" dirty="0">
                  <a:solidFill>
                    <a:schemeClr val="folHlink"/>
                  </a:solidFill>
                  <a:latin typeface="宋体" panose="02010600030101010101" pitchFamily="2" charset="-122"/>
                </a:rPr>
                <a:t>：</a:t>
              </a:r>
              <a:r>
                <a:rPr lang="en-US" altLang="zh-CN" sz="2400">
                  <a:solidFill>
                    <a:schemeClr val="folHlink"/>
                  </a:solidFill>
                  <a:latin typeface="宋体" panose="02010600030101010101" pitchFamily="2" charset="-122"/>
                </a:rPr>
                <a:t>&gt;&gt;</a:t>
              </a:r>
              <a:r>
                <a:rPr lang="en-US" altLang="zh-CN" sz="2600">
                  <a:solidFill>
                    <a:schemeClr val="folHlink"/>
                  </a:solidFill>
                  <a:latin typeface="宋体" panose="02010600030101010101" pitchFamily="2" charset="-122"/>
                </a:rPr>
                <a:t> </a:t>
              </a:r>
              <a:r>
                <a:rPr lang="en-US" altLang="zh-CN" sz="2400">
                  <a:solidFill>
                    <a:srgbClr val="663300"/>
                  </a:solidFill>
                  <a:latin typeface="Courier New" panose="02070309020205020404" pitchFamily="49" charset="0"/>
                </a:rPr>
                <a:t>A=[1 2;2i 3i]</a:t>
              </a:r>
              <a:endParaRPr lang="en-US" altLang="zh-CN" sz="2400">
                <a:solidFill>
                  <a:srgbClr val="6633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12296" name="矩形 389134"/>
            <p:cNvSpPr/>
            <p:nvPr/>
          </p:nvSpPr>
          <p:spPr>
            <a:xfrm>
              <a:off x="975" y="2886"/>
              <a:ext cx="872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2400">
                  <a:solidFill>
                    <a:schemeClr val="folHlink"/>
                  </a:solidFill>
                  <a:latin typeface="宋体" panose="02010600030101010101" pitchFamily="2" charset="-122"/>
                </a:rPr>
                <a:t>&gt;&gt;</a:t>
              </a:r>
              <a:r>
                <a:rPr lang="en-US" altLang="zh-CN" sz="2600">
                  <a:solidFill>
                    <a:schemeClr val="folHlink"/>
                  </a:solidFill>
                  <a:latin typeface="宋体" panose="02010600030101010101" pitchFamily="2" charset="-122"/>
                </a:rPr>
                <a:t> </a:t>
              </a:r>
              <a:r>
                <a:rPr lang="en-US" altLang="zh-CN" sz="2400">
                  <a:solidFill>
                    <a:srgbClr val="663300"/>
                  </a:solidFill>
                  <a:latin typeface="Courier New" panose="02070309020205020404" pitchFamily="49" charset="0"/>
                </a:rPr>
                <a:t>B=A’</a:t>
              </a:r>
              <a:endParaRPr lang="en-US" altLang="zh-CN" sz="2400">
                <a:solidFill>
                  <a:srgbClr val="6633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12297" name="矩形 389135"/>
            <p:cNvSpPr/>
            <p:nvPr/>
          </p:nvSpPr>
          <p:spPr>
            <a:xfrm>
              <a:off x="975" y="3203"/>
              <a:ext cx="987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2400">
                  <a:solidFill>
                    <a:schemeClr val="folHlink"/>
                  </a:solidFill>
                  <a:latin typeface="宋体" panose="02010600030101010101" pitchFamily="2" charset="-122"/>
                </a:rPr>
                <a:t>&gt;&gt;</a:t>
              </a:r>
              <a:r>
                <a:rPr lang="en-US" altLang="zh-CN" sz="2600">
                  <a:solidFill>
                    <a:schemeClr val="folHlink"/>
                  </a:solidFill>
                  <a:latin typeface="宋体" panose="02010600030101010101" pitchFamily="2" charset="-122"/>
                </a:rPr>
                <a:t> </a:t>
              </a:r>
              <a:r>
                <a:rPr lang="en-US" altLang="zh-CN" sz="2400">
                  <a:solidFill>
                    <a:srgbClr val="663300"/>
                  </a:solidFill>
                  <a:latin typeface="Courier New" panose="02070309020205020404" pitchFamily="49" charset="0"/>
                </a:rPr>
                <a:t>C=A.’</a:t>
              </a:r>
              <a:endParaRPr lang="en-US" altLang="zh-CN" sz="2400">
                <a:solidFill>
                  <a:srgbClr val="663300"/>
                </a:solidFill>
                <a:latin typeface="Courier New" panose="02070309020205020404" pitchFamily="49" charset="0"/>
              </a:endParaRPr>
            </a:p>
          </p:txBody>
        </p:sp>
      </p:grpSp>
      <p:sp>
        <p:nvSpPr>
          <p:cNvPr id="389138" name="圆角矩形 389137"/>
          <p:cNvSpPr/>
          <p:nvPr/>
        </p:nvSpPr>
        <p:spPr>
          <a:xfrm>
            <a:off x="2640013" y="3068041"/>
            <a:ext cx="4751387" cy="496493"/>
          </a:xfrm>
          <a:prstGeom prst="roundRect">
            <a:avLst>
              <a:gd name="adj" fmla="val 12449"/>
            </a:avLst>
          </a:prstGeom>
          <a:blipFill rotWithShape="0">
            <a:blip r:embed="rId1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pPr algn="ctr"/>
            <a:r>
              <a:rPr lang="zh-CN" altLang="en-US" sz="2400" dirty="0">
                <a:latin typeface="Tahoma" panose="020B0604030504040204" pitchFamily="34" charset="0"/>
              </a:rPr>
              <a:t>点与单引号之间不能有空格</a:t>
            </a:r>
            <a:r>
              <a:rPr lang="zh-CN" altLang="en-US" sz="2400" dirty="0">
                <a:latin typeface="Times New Roman" panose="02020603050405020304" pitchFamily="18" charset="0"/>
              </a:rPr>
              <a:t>！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8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8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标题 390145"/>
          <p:cNvSpPr>
            <a:spLocks noGrp="1"/>
          </p:cNvSpPr>
          <p:nvPr>
            <p:ph type="title"/>
          </p:nvPr>
        </p:nvSpPr>
        <p:spPr>
          <a:xfrm>
            <a:off x="3733800" y="377190"/>
            <a:ext cx="4800600" cy="645160"/>
          </a:xfrm>
        </p:spPr>
        <p:txBody>
          <a:bodyPr wrap="square" anchor="b">
            <a:spAutoFit/>
          </a:bodyPr>
          <a:p>
            <a:r>
              <a:rPr lang="zh-CN" altLang="en-US" sz="3600" dirty="0">
                <a:solidFill>
                  <a:srgbClr val="993300"/>
                </a:solidFill>
                <a:latin typeface="Times New Roman" panose="02020603050405020304" pitchFamily="18" charset="0"/>
              </a:rPr>
              <a:t>矩阵操作</a:t>
            </a:r>
            <a:endParaRPr lang="zh-CN" altLang="en-US" sz="3600" dirty="0">
              <a:solidFill>
                <a:srgbClr val="99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4" name="文本框 390146"/>
          <p:cNvSpPr txBox="1"/>
          <p:nvPr/>
        </p:nvSpPr>
        <p:spPr>
          <a:xfrm>
            <a:off x="1992313" y="1341438"/>
            <a:ext cx="7559675" cy="6076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  <a:buClr>
                <a:schemeClr val="hlink"/>
              </a:buClr>
              <a:buFont typeface="Wingdings" panose="05000000000000000000" pitchFamily="2" charset="2"/>
              <a:buChar char="q"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 改变矩阵的形状：</a:t>
            </a:r>
            <a:r>
              <a:rPr lang="en-US" altLang="zh-CN" sz="2800">
                <a:solidFill>
                  <a:srgbClr val="663300"/>
                </a:solidFill>
                <a:latin typeface="Courier New" panose="02070309020205020404" pitchFamily="49" charset="0"/>
                <a:ea typeface="黑体" panose="02010609060101010101" pitchFamily="49" charset="-122"/>
              </a:rPr>
              <a:t>reshape</a:t>
            </a:r>
            <a:endParaRPr lang="en-US" altLang="zh-CN" sz="2800">
              <a:solidFill>
                <a:srgbClr val="663300"/>
              </a:solidFill>
              <a:latin typeface="Courier New" panose="02070309020205020404" pitchFamily="49" charset="0"/>
              <a:ea typeface="黑体" panose="02010609060101010101" pitchFamily="49" charset="-122"/>
            </a:endParaRPr>
          </a:p>
        </p:txBody>
      </p:sp>
      <p:pic>
        <p:nvPicPr>
          <p:cNvPr id="390154" name="图片 390153" descr="0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9650" y="2205038"/>
            <a:ext cx="3810000" cy="1841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0155" name="图片 390154" descr="0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825" y="2133600"/>
            <a:ext cx="3200400" cy="1716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0156" name="文本框 390155"/>
          <p:cNvSpPr txBox="1"/>
          <p:nvPr/>
        </p:nvSpPr>
        <p:spPr>
          <a:xfrm>
            <a:off x="2351088" y="4221163"/>
            <a:ext cx="701865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>
                <a:solidFill>
                  <a:srgbClr val="663300"/>
                </a:solidFill>
                <a:latin typeface="Courier New" panose="02070309020205020404" pitchFamily="49" charset="0"/>
              </a:rPr>
              <a:t>reshape(A,m,n)</a:t>
            </a:r>
            <a:r>
              <a:rPr lang="en-US" altLang="zh-CN" sz="2400">
                <a:solidFill>
                  <a:srgbClr val="0033CC"/>
                </a:solidFill>
                <a:latin typeface="Times New Roman" panose="02020603050405020304" pitchFamily="18" charset="0"/>
                <a:ea typeface="楷体_GB2312" pitchFamily="49" charset="-122"/>
              </a:rPr>
              <a:t>: </a:t>
            </a:r>
            <a:r>
              <a:rPr lang="zh-CN" altLang="en-US" sz="2400" dirty="0">
                <a:solidFill>
                  <a:srgbClr val="0033CC"/>
                </a:solidFill>
                <a:latin typeface="宋体" panose="02010600030101010101" pitchFamily="2" charset="-122"/>
              </a:rPr>
              <a:t>将矩阵元素按</a:t>
            </a:r>
            <a:r>
              <a:rPr lang="zh-CN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400" dirty="0">
                <a:solidFill>
                  <a:srgbClr val="FF3300"/>
                </a:solidFill>
                <a:latin typeface="宋体" panose="02010600030101010101" pitchFamily="2" charset="-122"/>
              </a:rPr>
              <a:t>列方向</a:t>
            </a:r>
            <a:r>
              <a:rPr lang="zh-CN" altLang="en-US" sz="24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400" dirty="0">
                <a:solidFill>
                  <a:srgbClr val="0033CC"/>
                </a:solidFill>
                <a:latin typeface="宋体" panose="02010600030101010101" pitchFamily="2" charset="-122"/>
              </a:rPr>
              <a:t>进行重组</a:t>
            </a:r>
            <a:endParaRPr lang="zh-CN" altLang="en-US" sz="2400" dirty="0">
              <a:solidFill>
                <a:srgbClr val="0033CC"/>
              </a:solidFill>
              <a:latin typeface="宋体" panose="02010600030101010101" pitchFamily="2" charset="-122"/>
            </a:endParaRPr>
          </a:p>
        </p:txBody>
      </p:sp>
      <p:pic>
        <p:nvPicPr>
          <p:cNvPr id="390158" name="图片 390157" descr="0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5943600"/>
            <a:ext cx="2590800" cy="315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0159" name="圆角矩形 390158"/>
          <p:cNvSpPr/>
          <p:nvPr/>
        </p:nvSpPr>
        <p:spPr>
          <a:xfrm>
            <a:off x="2927350" y="4721795"/>
            <a:ext cx="5162550" cy="973586"/>
          </a:xfrm>
          <a:prstGeom prst="roundRect">
            <a:avLst>
              <a:gd name="adj" fmla="val 12449"/>
            </a:avLst>
          </a:prstGeom>
          <a:blipFill rotWithShape="0">
            <a:blip r:embed="rId4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pPr algn="ctr">
              <a:lnSpc>
                <a:spcPct val="110000"/>
              </a:lnSpc>
            </a:pPr>
            <a:r>
              <a:rPr lang="zh-CN" altLang="en-US" sz="2400" dirty="0">
                <a:latin typeface="Tahoma" panose="020B0604030504040204" pitchFamily="34" charset="0"/>
              </a:rPr>
              <a:t>重组后得到的新矩阵的元素个数</a:t>
            </a:r>
            <a:endParaRPr lang="zh-CN" altLang="en-US" sz="2400" dirty="0">
              <a:latin typeface="Tahoma" panose="020B060403050404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zh-CN" altLang="en-US" sz="2400" dirty="0">
                <a:latin typeface="Tahoma" panose="020B0604030504040204" pitchFamily="34" charset="0"/>
              </a:rPr>
              <a:t>必须与原矩阵元素个数相等</a:t>
            </a:r>
            <a:r>
              <a:rPr lang="zh-CN" altLang="en-US" sz="2400" dirty="0">
                <a:latin typeface="Times New Roman" panose="02020603050405020304" pitchFamily="18" charset="0"/>
              </a:rPr>
              <a:t>！</a:t>
            </a:r>
            <a:r>
              <a:rPr lang="en-US" altLang="zh-CN" sz="2400">
                <a:latin typeface="Times New Roman" panose="02020603050405020304" pitchFamily="18" charset="0"/>
              </a:rPr>
              <a:t>       </a:t>
            </a:r>
            <a:endParaRPr lang="en-US" altLang="zh-CN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0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90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90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0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0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90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56" grpId="0"/>
      <p:bldP spid="390159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标题 391169"/>
          <p:cNvSpPr>
            <a:spLocks noGrp="1"/>
          </p:cNvSpPr>
          <p:nvPr>
            <p:ph type="title"/>
          </p:nvPr>
        </p:nvSpPr>
        <p:spPr>
          <a:xfrm>
            <a:off x="3733800" y="377190"/>
            <a:ext cx="4800600" cy="645160"/>
          </a:xfrm>
        </p:spPr>
        <p:txBody>
          <a:bodyPr wrap="square" anchor="b">
            <a:spAutoFit/>
          </a:bodyPr>
          <a:p>
            <a:r>
              <a:rPr lang="zh-CN" altLang="en-US" sz="3600" dirty="0">
                <a:solidFill>
                  <a:srgbClr val="993300"/>
                </a:solidFill>
                <a:latin typeface="Times New Roman" panose="02020603050405020304" pitchFamily="18" charset="0"/>
              </a:rPr>
              <a:t>矩阵操作</a:t>
            </a:r>
            <a:endParaRPr lang="zh-CN" altLang="en-US" sz="3600" dirty="0">
              <a:solidFill>
                <a:srgbClr val="99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1171" name="文本框 391170"/>
          <p:cNvSpPr txBox="1"/>
          <p:nvPr/>
        </p:nvSpPr>
        <p:spPr>
          <a:xfrm>
            <a:off x="1992313" y="1341438"/>
            <a:ext cx="7559675" cy="6076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  <a:buClr>
                <a:schemeClr val="hlink"/>
              </a:buClr>
              <a:buFont typeface="Wingdings" panose="05000000000000000000" pitchFamily="2" charset="2"/>
              <a:buChar char="q"/>
            </a:pPr>
            <a:r>
              <a:rPr lang="zh-CN" altLang="en-US" sz="2800" dirty="0">
                <a:latin typeface="Times New Roman" panose="02020603050405020304" pitchFamily="18" charset="0"/>
                <a:ea typeface="黑体" panose="02010609060101010101" pitchFamily="49" charset="-122"/>
              </a:rPr>
              <a:t> 查看矩阵的大小：</a:t>
            </a:r>
            <a:r>
              <a:rPr lang="en-US" altLang="zh-CN" sz="2800">
                <a:solidFill>
                  <a:srgbClr val="663300"/>
                </a:solidFill>
                <a:latin typeface="Courier New" panose="02070309020205020404" pitchFamily="49" charset="0"/>
                <a:ea typeface="黑体" panose="02010609060101010101" pitchFamily="49" charset="-122"/>
              </a:rPr>
              <a:t>size</a:t>
            </a:r>
            <a:endParaRPr lang="en-US" altLang="zh-CN" sz="2800">
              <a:solidFill>
                <a:srgbClr val="663300"/>
              </a:solidFill>
              <a:latin typeface="Courier New" panose="02070309020205020404" pitchFamily="49" charset="0"/>
              <a:ea typeface="黑体" panose="02010609060101010101" pitchFamily="49" charset="-122"/>
            </a:endParaRPr>
          </a:p>
        </p:txBody>
      </p:sp>
      <p:sp>
        <p:nvSpPr>
          <p:cNvPr id="391177" name="文本框 391176"/>
          <p:cNvSpPr txBox="1"/>
          <p:nvPr/>
        </p:nvSpPr>
        <p:spPr>
          <a:xfrm>
            <a:off x="2495550" y="1916113"/>
            <a:ext cx="541210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>
                <a:schemeClr val="hlink"/>
              </a:buClr>
              <a:buSzPct val="80000"/>
              <a:buFont typeface="Wingdings" panose="05000000000000000000" pitchFamily="2" charset="2"/>
              <a:buChar char="u"/>
            </a:pPr>
            <a:r>
              <a:rPr lang="en-US" altLang="zh-CN" sz="240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>
                <a:solidFill>
                  <a:srgbClr val="663300"/>
                </a:solidFill>
                <a:latin typeface="Courier New" panose="02070309020205020404" pitchFamily="49" charset="0"/>
              </a:rPr>
              <a:t>size(A)</a:t>
            </a:r>
            <a:r>
              <a:rPr lang="en-US" altLang="zh-CN" sz="2400">
                <a:solidFill>
                  <a:srgbClr val="0033CC"/>
                </a:solidFill>
                <a:latin typeface="Times New Roman" panose="02020603050405020304" pitchFamily="18" charset="0"/>
                <a:ea typeface="楷体_GB2312" pitchFamily="49" charset="-122"/>
              </a:rPr>
              <a:t>   </a:t>
            </a:r>
            <a:r>
              <a:rPr lang="zh-CN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列出矩阵 </a:t>
            </a:r>
            <a:r>
              <a:rPr lang="en-US" altLang="zh-CN" sz="2400">
                <a:solidFill>
                  <a:srgbClr val="0033CC"/>
                </a:solidFill>
                <a:latin typeface="Times New Roman" panose="02020603050405020304" pitchFamily="18" charset="0"/>
              </a:rPr>
              <a:t>A </a:t>
            </a:r>
            <a:r>
              <a:rPr lang="zh-CN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的</a:t>
            </a:r>
            <a:r>
              <a:rPr lang="zh-CN" altLang="en-US" sz="2400" dirty="0">
                <a:solidFill>
                  <a:srgbClr val="993300"/>
                </a:solidFill>
                <a:latin typeface="Times New Roman" panose="02020603050405020304" pitchFamily="18" charset="0"/>
              </a:rPr>
              <a:t>行数和列数</a:t>
            </a:r>
            <a:endParaRPr lang="zh-CN" altLang="en-US" sz="2400" dirty="0">
              <a:solidFill>
                <a:srgbClr val="99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1180" name="文本框 391179"/>
          <p:cNvSpPr txBox="1"/>
          <p:nvPr/>
        </p:nvSpPr>
        <p:spPr>
          <a:xfrm>
            <a:off x="2495550" y="2349500"/>
            <a:ext cx="4983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>
                <a:schemeClr val="hlink"/>
              </a:buClr>
              <a:buSzPct val="80000"/>
              <a:buFont typeface="Wingdings" panose="05000000000000000000" pitchFamily="2" charset="2"/>
              <a:buChar char="u"/>
            </a:pPr>
            <a:r>
              <a:rPr lang="en-US" altLang="zh-CN" sz="240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663300"/>
                </a:solidFill>
                <a:latin typeface="Courier New" panose="02070309020205020404" pitchFamily="49" charset="0"/>
              </a:rPr>
              <a:t>size(A,1)</a:t>
            </a:r>
            <a:r>
              <a:rPr lang="en-US" altLang="zh-CN" sz="2400">
                <a:solidFill>
                  <a:srgbClr val="66330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2400" err="1">
                <a:solidFill>
                  <a:srgbClr val="0033CC"/>
                </a:solidFill>
                <a:latin typeface="Times New Roman" panose="02020603050405020304" pitchFamily="18" charset="0"/>
              </a:rPr>
              <a:t>返回矩阵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en-US" sz="2400" err="1">
                <a:solidFill>
                  <a:srgbClr val="0033CC"/>
                </a:solidFill>
                <a:latin typeface="Times New Roman" panose="02020603050405020304" pitchFamily="18" charset="0"/>
              </a:rPr>
              <a:t>的</a:t>
            </a:r>
            <a:r>
              <a:rPr lang="en-US" altLang="en-US" sz="2400" err="1">
                <a:solidFill>
                  <a:srgbClr val="993300"/>
                </a:solidFill>
                <a:latin typeface="Times New Roman" panose="02020603050405020304" pitchFamily="18" charset="0"/>
              </a:rPr>
              <a:t>行数</a:t>
            </a:r>
            <a:endParaRPr lang="en-US" altLang="en-US" sz="2400" err="1">
              <a:solidFill>
                <a:srgbClr val="99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1181" name="文本框 391180"/>
          <p:cNvSpPr txBox="1"/>
          <p:nvPr/>
        </p:nvSpPr>
        <p:spPr>
          <a:xfrm>
            <a:off x="2495550" y="2781300"/>
            <a:ext cx="4983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>
                <a:schemeClr val="hlink"/>
              </a:buClr>
              <a:buSzPct val="80000"/>
              <a:buFont typeface="Wingdings" panose="05000000000000000000" pitchFamily="2" charset="2"/>
              <a:buChar char="u"/>
            </a:pPr>
            <a:r>
              <a:rPr lang="en-US" altLang="zh-CN" sz="240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663300"/>
                </a:solidFill>
                <a:latin typeface="Courier New" panose="02070309020205020404" pitchFamily="49" charset="0"/>
              </a:rPr>
              <a:t>size(A,</a:t>
            </a:r>
            <a:r>
              <a:rPr lang="en-US" altLang="zh-CN" sz="2400">
                <a:solidFill>
                  <a:srgbClr val="663300"/>
                </a:solidFill>
                <a:latin typeface="Courier New" panose="02070309020205020404" pitchFamily="49" charset="0"/>
              </a:rPr>
              <a:t>2</a:t>
            </a:r>
            <a:r>
              <a:rPr lang="en-US" altLang="en-US" sz="2400">
                <a:solidFill>
                  <a:srgbClr val="663300"/>
                </a:solidFill>
                <a:latin typeface="Courier New" panose="02070309020205020404" pitchFamily="49" charset="0"/>
              </a:rPr>
              <a:t>)</a:t>
            </a:r>
            <a:r>
              <a:rPr lang="en-US" altLang="zh-CN" sz="2400">
                <a:solidFill>
                  <a:srgbClr val="663300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2400" err="1">
                <a:solidFill>
                  <a:srgbClr val="0033CC"/>
                </a:solidFill>
                <a:latin typeface="Times New Roman" panose="02020603050405020304" pitchFamily="18" charset="0"/>
              </a:rPr>
              <a:t>返回矩阵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A 的</a:t>
            </a:r>
            <a:r>
              <a:rPr lang="zh-CN" altLang="en-US" sz="2400">
                <a:solidFill>
                  <a:srgbClr val="993300"/>
                </a:solidFill>
                <a:latin typeface="Times New Roman" panose="02020603050405020304" pitchFamily="18" charset="0"/>
              </a:rPr>
              <a:t>列</a:t>
            </a:r>
            <a:r>
              <a:rPr lang="en-US" altLang="en-US" sz="2400">
                <a:solidFill>
                  <a:srgbClr val="993300"/>
                </a:solidFill>
                <a:latin typeface="Times New Roman" panose="02020603050405020304" pitchFamily="18" charset="0"/>
              </a:rPr>
              <a:t>数</a:t>
            </a:r>
            <a:endParaRPr lang="en-US" altLang="en-US" sz="2400">
              <a:solidFill>
                <a:srgbClr val="99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91189" name="组合 391188"/>
          <p:cNvGrpSpPr/>
          <p:nvPr/>
        </p:nvGrpSpPr>
        <p:grpSpPr>
          <a:xfrm>
            <a:off x="2351088" y="3357563"/>
            <a:ext cx="4238625" cy="1787525"/>
            <a:chOff x="521" y="2115"/>
            <a:chExt cx="2670" cy="1126"/>
          </a:xfrm>
        </p:grpSpPr>
        <p:sp>
          <p:nvSpPr>
            <p:cNvPr id="14343" name="矩形 391181"/>
            <p:cNvSpPr/>
            <p:nvPr/>
          </p:nvSpPr>
          <p:spPr>
            <a:xfrm>
              <a:off x="521" y="2115"/>
              <a:ext cx="2670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600" dirty="0">
                  <a:solidFill>
                    <a:schemeClr val="folHlink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例</a:t>
              </a:r>
              <a:r>
                <a:rPr lang="zh-CN" altLang="en-US" sz="2600" dirty="0">
                  <a:solidFill>
                    <a:schemeClr val="folHlink"/>
                  </a:solidFill>
                  <a:latin typeface="宋体" panose="02010600030101010101" pitchFamily="2" charset="-122"/>
                </a:rPr>
                <a:t>：</a:t>
              </a:r>
              <a:r>
                <a:rPr lang="en-US" altLang="zh-CN" sz="2400">
                  <a:solidFill>
                    <a:schemeClr val="folHlink"/>
                  </a:solidFill>
                  <a:latin typeface="宋体" panose="02010600030101010101" pitchFamily="2" charset="-122"/>
                </a:rPr>
                <a:t>&gt;&gt;</a:t>
              </a:r>
              <a:r>
                <a:rPr lang="en-US" altLang="zh-CN" sz="2600">
                  <a:solidFill>
                    <a:schemeClr val="folHlink"/>
                  </a:solidFill>
                  <a:latin typeface="宋体" panose="02010600030101010101" pitchFamily="2" charset="-122"/>
                </a:rPr>
                <a:t> </a:t>
              </a:r>
              <a:r>
                <a:rPr lang="en-US" altLang="zh-CN" sz="2400">
                  <a:solidFill>
                    <a:srgbClr val="663300"/>
                  </a:solidFill>
                  <a:latin typeface="Courier New" panose="02070309020205020404" pitchFamily="49" charset="0"/>
                </a:rPr>
                <a:t>A=[1 2 3; 4 5 6]</a:t>
              </a:r>
              <a:endParaRPr lang="en-US" altLang="zh-CN" sz="2400">
                <a:solidFill>
                  <a:srgbClr val="6633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14344" name="矩形 391182"/>
            <p:cNvSpPr/>
            <p:nvPr/>
          </p:nvSpPr>
          <p:spPr>
            <a:xfrm>
              <a:off x="930" y="2387"/>
              <a:ext cx="1218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2400">
                  <a:solidFill>
                    <a:schemeClr val="folHlink"/>
                  </a:solidFill>
                  <a:latin typeface="宋体" panose="02010600030101010101" pitchFamily="2" charset="-122"/>
                </a:rPr>
                <a:t>&gt;&gt;</a:t>
              </a:r>
              <a:r>
                <a:rPr lang="en-US" altLang="zh-CN" sz="2600">
                  <a:solidFill>
                    <a:schemeClr val="folHlink"/>
                  </a:solidFill>
                  <a:latin typeface="宋体" panose="02010600030101010101" pitchFamily="2" charset="-122"/>
                </a:rPr>
                <a:t> </a:t>
              </a:r>
              <a:r>
                <a:rPr lang="en-US" altLang="zh-CN" sz="2400">
                  <a:solidFill>
                    <a:srgbClr val="663300"/>
                  </a:solidFill>
                  <a:latin typeface="Courier New" panose="02070309020205020404" pitchFamily="49" charset="0"/>
                </a:rPr>
                <a:t>size(A)</a:t>
              </a:r>
              <a:endParaRPr lang="en-US" altLang="zh-CN" sz="2400">
                <a:solidFill>
                  <a:srgbClr val="6633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14345" name="矩形 391183"/>
            <p:cNvSpPr/>
            <p:nvPr/>
          </p:nvSpPr>
          <p:spPr>
            <a:xfrm>
              <a:off x="930" y="2659"/>
              <a:ext cx="1448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2400">
                  <a:solidFill>
                    <a:schemeClr val="folHlink"/>
                  </a:solidFill>
                  <a:latin typeface="宋体" panose="02010600030101010101" pitchFamily="2" charset="-122"/>
                </a:rPr>
                <a:t>&gt;&gt;</a:t>
              </a:r>
              <a:r>
                <a:rPr lang="en-US" altLang="zh-CN" sz="2600">
                  <a:solidFill>
                    <a:schemeClr val="folHlink"/>
                  </a:solidFill>
                  <a:latin typeface="宋体" panose="02010600030101010101" pitchFamily="2" charset="-122"/>
                </a:rPr>
                <a:t> </a:t>
              </a:r>
              <a:r>
                <a:rPr lang="en-US" altLang="zh-CN" sz="2400">
                  <a:solidFill>
                    <a:srgbClr val="663300"/>
                  </a:solidFill>
                  <a:latin typeface="Courier New" panose="02070309020205020404" pitchFamily="49" charset="0"/>
                </a:rPr>
                <a:t>size(A,1)</a:t>
              </a:r>
              <a:endParaRPr lang="en-US" altLang="zh-CN" sz="2400">
                <a:solidFill>
                  <a:srgbClr val="6633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14346" name="矩形 391184"/>
            <p:cNvSpPr/>
            <p:nvPr/>
          </p:nvSpPr>
          <p:spPr>
            <a:xfrm>
              <a:off x="930" y="2931"/>
              <a:ext cx="1448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2400">
                  <a:solidFill>
                    <a:schemeClr val="folHlink"/>
                  </a:solidFill>
                  <a:latin typeface="宋体" panose="02010600030101010101" pitchFamily="2" charset="-122"/>
                </a:rPr>
                <a:t>&gt;&gt;</a:t>
              </a:r>
              <a:r>
                <a:rPr lang="en-US" altLang="zh-CN" sz="2600">
                  <a:solidFill>
                    <a:schemeClr val="folHlink"/>
                  </a:solidFill>
                  <a:latin typeface="宋体" panose="02010600030101010101" pitchFamily="2" charset="-122"/>
                </a:rPr>
                <a:t> </a:t>
              </a:r>
              <a:r>
                <a:rPr lang="en-US" altLang="zh-CN" sz="2400">
                  <a:solidFill>
                    <a:srgbClr val="663300"/>
                  </a:solidFill>
                  <a:latin typeface="Courier New" panose="02070309020205020404" pitchFamily="49" charset="0"/>
                </a:rPr>
                <a:t>size(A,2)</a:t>
              </a:r>
              <a:endParaRPr lang="en-US" altLang="zh-CN" sz="2400">
                <a:solidFill>
                  <a:srgbClr val="663300"/>
                </a:solidFill>
                <a:latin typeface="Courier New" panose="02070309020205020404" pitchFamily="49" charset="0"/>
              </a:endParaRPr>
            </a:p>
          </p:txBody>
        </p:sp>
      </p:grpSp>
      <p:sp>
        <p:nvSpPr>
          <p:cNvPr id="391187" name="文本框 391186"/>
          <p:cNvSpPr txBox="1"/>
          <p:nvPr/>
        </p:nvSpPr>
        <p:spPr>
          <a:xfrm>
            <a:off x="2495550" y="5300663"/>
            <a:ext cx="501777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>
                <a:schemeClr val="hlink"/>
              </a:buClr>
              <a:buSzPct val="80000"/>
              <a:buFont typeface="Wingdings" panose="05000000000000000000" pitchFamily="2" charset="2"/>
              <a:buChar char="u"/>
            </a:pPr>
            <a:r>
              <a:rPr lang="en-US" altLang="zh-CN" sz="240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663300"/>
                </a:solidFill>
                <a:latin typeface="Courier New" panose="02070309020205020404" pitchFamily="49" charset="0"/>
              </a:rPr>
              <a:t>length(x</a:t>
            </a:r>
            <a:r>
              <a:rPr lang="en-US" altLang="zh-CN" sz="2400">
                <a:solidFill>
                  <a:srgbClr val="663300"/>
                </a:solidFill>
                <a:latin typeface="Courier New" panose="02070309020205020404" pitchFamily="49" charset="0"/>
              </a:rPr>
              <a:t>)  </a:t>
            </a:r>
            <a:r>
              <a:rPr lang="en-US" altLang="en-US" sz="2400" err="1">
                <a:solidFill>
                  <a:srgbClr val="0033CC"/>
                </a:solidFill>
                <a:latin typeface="Times New Roman" panose="02020603050405020304" pitchFamily="18" charset="0"/>
              </a:rPr>
              <a:t>返回</a:t>
            </a:r>
            <a:r>
              <a:rPr lang="en-US" altLang="zh-CN" sz="2400" err="1">
                <a:solidFill>
                  <a:srgbClr val="0033CC"/>
                </a:solidFill>
                <a:latin typeface="Times New Roman" panose="02020603050405020304" pitchFamily="18" charset="0"/>
              </a:rPr>
              <a:t>向量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>
                <a:solidFill>
                  <a:srgbClr val="0033CC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err="1">
                <a:solidFill>
                  <a:srgbClr val="0033CC"/>
                </a:solidFill>
                <a:latin typeface="Times New Roman" panose="02020603050405020304" pitchFamily="18" charset="0"/>
              </a:rPr>
              <a:t>的</a:t>
            </a:r>
            <a:r>
              <a:rPr lang="en-US" altLang="zh-CN" sz="2400" err="1">
                <a:solidFill>
                  <a:srgbClr val="993300"/>
                </a:solidFill>
                <a:latin typeface="Times New Roman" panose="02020603050405020304" pitchFamily="18" charset="0"/>
              </a:rPr>
              <a:t>长度</a:t>
            </a:r>
            <a:endParaRPr lang="en-US" altLang="zh-CN" sz="2400" err="1">
              <a:solidFill>
                <a:srgbClr val="99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1188" name="文本框 391187"/>
          <p:cNvSpPr txBox="1"/>
          <p:nvPr/>
        </p:nvSpPr>
        <p:spPr>
          <a:xfrm>
            <a:off x="2495550" y="5734050"/>
            <a:ext cx="569658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>
                <a:schemeClr val="hlink"/>
              </a:buClr>
              <a:buSzPct val="80000"/>
              <a:buFont typeface="Wingdings" panose="05000000000000000000" pitchFamily="2" charset="2"/>
              <a:buChar char="u"/>
            </a:pPr>
            <a:r>
              <a:rPr lang="en-US" altLang="zh-CN" sz="240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400" err="1">
                <a:solidFill>
                  <a:srgbClr val="663300"/>
                </a:solidFill>
                <a:latin typeface="Courier New" panose="02070309020205020404" pitchFamily="49" charset="0"/>
              </a:rPr>
              <a:t>length(A</a:t>
            </a:r>
            <a:r>
              <a:rPr lang="en-US" altLang="zh-CN" sz="2400">
                <a:solidFill>
                  <a:srgbClr val="663300"/>
                </a:solidFill>
                <a:latin typeface="Courier New" panose="02070309020205020404" pitchFamily="49" charset="0"/>
              </a:rPr>
              <a:t>)  </a:t>
            </a:r>
            <a:r>
              <a:rPr lang="zh-CN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等价于 </a:t>
            </a:r>
            <a:r>
              <a:rPr lang="en-US" altLang="zh-CN" sz="2400" err="1">
                <a:solidFill>
                  <a:srgbClr val="663300"/>
                </a:solidFill>
                <a:latin typeface="Courier New" panose="02070309020205020404" pitchFamily="49" charset="0"/>
              </a:rPr>
              <a:t>max(size(A</a:t>
            </a:r>
            <a:r>
              <a:rPr lang="en-US" altLang="zh-CN" sz="2400">
                <a:solidFill>
                  <a:srgbClr val="663300"/>
                </a:solidFill>
                <a:latin typeface="Courier New" panose="02070309020205020404" pitchFamily="49" charset="0"/>
              </a:rPr>
              <a:t>))</a:t>
            </a:r>
            <a:endParaRPr lang="en-US" altLang="zh-CN" sz="2400">
              <a:solidFill>
                <a:srgbClr val="663300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9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9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9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9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9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9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1" grpId="0"/>
      <p:bldP spid="391177" grpId="0"/>
      <p:bldP spid="391180" grpId="0"/>
      <p:bldP spid="391181" grpId="0"/>
      <p:bldP spid="391187" grpId="0"/>
      <p:bldP spid="39118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矩形 416769"/>
          <p:cNvSpPr/>
          <p:nvPr/>
        </p:nvSpPr>
        <p:spPr>
          <a:xfrm>
            <a:off x="1527175" y="381000"/>
            <a:ext cx="9144000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indent="266700"/>
            <a:r>
              <a:rPr lang="zh-CN" altLang="en-US" sz="2400" dirty="0">
                <a:latin typeface="Times New Roman" panose="02020603050405020304" pitchFamily="18" charset="0"/>
              </a:rPr>
              <a:t>线性代数运算的</a:t>
            </a:r>
            <a:r>
              <a:rPr lang="en-US" altLang="zh-CN" sz="2400">
                <a:latin typeface="Times New Roman" panose="02020603050405020304" pitchFamily="18" charset="0"/>
              </a:rPr>
              <a:t>MATLAB</a:t>
            </a:r>
            <a:r>
              <a:rPr lang="zh-CN" altLang="en-US" sz="2400" dirty="0">
                <a:latin typeface="Times New Roman" panose="02020603050405020304" pitchFamily="18" charset="0"/>
              </a:rPr>
              <a:t>命令</a:t>
            </a:r>
            <a:endParaRPr lang="zh-CN" altLang="en-US" sz="2400" b="0" dirty="0">
              <a:latin typeface="Times New Roman" panose="02020603050405020304" pitchFamily="18" charset="0"/>
            </a:endParaRPr>
          </a:p>
          <a:p>
            <a:pPr indent="266700" eaLnBrk="0" hangingPunct="0"/>
            <a:r>
              <a:rPr lang="en-US" altLang="zh-CN" sz="2400" b="0">
                <a:latin typeface="Times New Roman" panose="02020603050405020304" pitchFamily="18" charset="0"/>
              </a:rPr>
              <a:t>MATLAB</a:t>
            </a:r>
            <a:r>
              <a:rPr lang="zh-CN" altLang="en-US" sz="2400" b="0" dirty="0">
                <a:latin typeface="Times New Roman" panose="02020603050405020304" pitchFamily="18" charset="0"/>
              </a:rPr>
              <a:t>是矩阵化程序设计语言，所以处理矩阵和向量运算特别方便。关于矩阵和向量的一些基本运算命令已在前面有所介绍，常用的命令和函数还有</a:t>
            </a:r>
            <a:endParaRPr lang="zh-CN" altLang="en-US" sz="2400" b="0" dirty="0">
              <a:latin typeface="Times New Roman" panose="02020603050405020304" pitchFamily="18" charset="0"/>
            </a:endParaRPr>
          </a:p>
        </p:txBody>
      </p:sp>
      <p:grpSp>
        <p:nvGrpSpPr>
          <p:cNvPr id="15362" name="组合 416770"/>
          <p:cNvGrpSpPr/>
          <p:nvPr/>
        </p:nvGrpSpPr>
        <p:grpSpPr>
          <a:xfrm>
            <a:off x="1524000" y="1981200"/>
            <a:ext cx="8534400" cy="3810000"/>
            <a:chOff x="-3" y="515"/>
            <a:chExt cx="2822" cy="1158"/>
          </a:xfrm>
        </p:grpSpPr>
        <p:grpSp>
          <p:nvGrpSpPr>
            <p:cNvPr id="15363" name="组合 416771"/>
            <p:cNvGrpSpPr/>
            <p:nvPr/>
          </p:nvGrpSpPr>
          <p:grpSpPr>
            <a:xfrm>
              <a:off x="0" y="518"/>
              <a:ext cx="2816" cy="1152"/>
              <a:chOff x="0" y="518"/>
              <a:chExt cx="2816" cy="1152"/>
            </a:xfrm>
          </p:grpSpPr>
          <p:sp>
            <p:nvSpPr>
              <p:cNvPr id="15364" name="矩形 416772"/>
              <p:cNvSpPr/>
              <p:nvPr/>
            </p:nvSpPr>
            <p:spPr>
              <a:xfrm>
                <a:off x="43" y="518"/>
                <a:ext cx="2730" cy="115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/>
              <a:p>
                <a:r>
                  <a:rPr lang="zh-CN" altLang="en-US" sz="2400" b="0" dirty="0">
                    <a:latin typeface="Times New Roman" panose="02020603050405020304" pitchFamily="18" charset="0"/>
                  </a:rPr>
                  <a:t>           </a:t>
                </a:r>
                <a:endParaRPr lang="zh-CN" altLang="en-US" sz="2400" b="0" dirty="0">
                  <a:latin typeface="Times New Roman" panose="02020603050405020304" pitchFamily="18" charset="0"/>
                </a:endParaRPr>
              </a:p>
              <a:p>
                <a:r>
                  <a:rPr lang="zh-CN" altLang="en-US" sz="2400" b="0" dirty="0">
                    <a:latin typeface="Times New Roman" panose="02020603050405020304" pitchFamily="18" charset="0"/>
                  </a:rPr>
                  <a:t>            </a:t>
                </a:r>
                <a:r>
                  <a:rPr lang="en-US" altLang="zh-CN" sz="2400" b="0">
                    <a:latin typeface="Times New Roman" panose="02020603050405020304" pitchFamily="18" charset="0"/>
                  </a:rPr>
                  <a:t>inv          </a:t>
                </a:r>
                <a:r>
                  <a:rPr lang="zh-CN" altLang="en-US" sz="2400" b="0" dirty="0">
                    <a:latin typeface="Times New Roman" panose="02020603050405020304" pitchFamily="18" charset="0"/>
                  </a:rPr>
                  <a:t>求矩阵的逆    </a:t>
                </a:r>
                <a:endParaRPr lang="zh-CN" altLang="en-US" sz="2400" b="0" dirty="0">
                  <a:latin typeface="Times New Roman" panose="02020603050405020304" pitchFamily="18" charset="0"/>
                </a:endParaRPr>
              </a:p>
              <a:p>
                <a:pPr eaLnBrk="0" hangingPunct="0"/>
                <a:r>
                  <a:rPr lang="zh-CN" altLang="en-US" sz="2400" b="0" dirty="0">
                    <a:latin typeface="Times New Roman" panose="02020603050405020304" pitchFamily="18" charset="0"/>
                  </a:rPr>
                  <a:t>            </a:t>
                </a:r>
                <a:r>
                  <a:rPr lang="en-US" altLang="zh-CN" sz="2400" b="0" err="1">
                    <a:latin typeface="Times New Roman" panose="02020603050405020304" pitchFamily="18" charset="0"/>
                  </a:rPr>
                  <a:t>det</a:t>
                </a:r>
                <a:r>
                  <a:rPr lang="en-US" altLang="zh-CN" sz="2400" b="0">
                    <a:latin typeface="Times New Roman" panose="02020603050405020304" pitchFamily="18" charset="0"/>
                  </a:rPr>
                  <a:t>          </a:t>
                </a:r>
                <a:r>
                  <a:rPr lang="zh-CN" altLang="en-US" sz="2400" b="0" dirty="0">
                    <a:latin typeface="Times New Roman" panose="02020603050405020304" pitchFamily="18" charset="0"/>
                  </a:rPr>
                  <a:t>求矩阵的行列式 </a:t>
                </a:r>
                <a:endParaRPr lang="zh-CN" altLang="en-US" sz="2400" b="0" dirty="0">
                  <a:latin typeface="Times New Roman" panose="02020603050405020304" pitchFamily="18" charset="0"/>
                </a:endParaRPr>
              </a:p>
              <a:p>
                <a:pPr eaLnBrk="0" hangingPunct="0"/>
                <a:r>
                  <a:rPr lang="zh-CN" altLang="en-US" sz="2400" b="0" dirty="0">
                    <a:latin typeface="Times New Roman" panose="02020603050405020304" pitchFamily="18" charset="0"/>
                  </a:rPr>
                  <a:t>            </a:t>
                </a:r>
                <a:r>
                  <a:rPr lang="en-US" altLang="zh-CN" sz="2400" b="0">
                    <a:latin typeface="Times New Roman" panose="02020603050405020304" pitchFamily="18" charset="0"/>
                  </a:rPr>
                  <a:t>rank        </a:t>
                </a:r>
                <a:r>
                  <a:rPr lang="zh-CN" altLang="en-US" sz="2400" b="0">
                    <a:latin typeface="Times New Roman" panose="02020603050405020304" pitchFamily="18" charset="0"/>
                  </a:rPr>
                  <a:t>求</a:t>
                </a:r>
                <a:r>
                  <a:rPr lang="zh-CN" altLang="en-US" sz="2400" b="0" dirty="0">
                    <a:latin typeface="Times New Roman" panose="02020603050405020304" pitchFamily="18" charset="0"/>
                  </a:rPr>
                  <a:t>矩阵的秩</a:t>
                </a:r>
                <a:endParaRPr lang="zh-CN" altLang="en-US" sz="2400" b="0" dirty="0">
                  <a:latin typeface="Times New Roman" panose="02020603050405020304" pitchFamily="18" charset="0"/>
                </a:endParaRPr>
              </a:p>
              <a:p>
                <a:pPr eaLnBrk="0" hangingPunct="0"/>
                <a:r>
                  <a:rPr lang="zh-CN" altLang="en-US" sz="2400" b="0" dirty="0">
                    <a:latin typeface="Times New Roman" panose="02020603050405020304" pitchFamily="18" charset="0"/>
                  </a:rPr>
                  <a:t>            </a:t>
                </a:r>
                <a:r>
                  <a:rPr lang="en-US" altLang="zh-CN" sz="2400" b="0">
                    <a:latin typeface="Times New Roman" panose="02020603050405020304" pitchFamily="18" charset="0"/>
                  </a:rPr>
                  <a:t>trace       </a:t>
                </a:r>
                <a:r>
                  <a:rPr lang="zh-CN" altLang="en-US" sz="2400" b="0" dirty="0">
                    <a:latin typeface="Times New Roman" panose="02020603050405020304" pitchFamily="18" charset="0"/>
                  </a:rPr>
                  <a:t>求矩阵的迹   </a:t>
                </a:r>
                <a:endParaRPr lang="zh-CN" altLang="en-US" sz="2400" b="0" dirty="0">
                  <a:latin typeface="Times New Roman" panose="02020603050405020304" pitchFamily="18" charset="0"/>
                </a:endParaRPr>
              </a:p>
              <a:p>
                <a:pPr eaLnBrk="0" hangingPunct="0"/>
                <a:r>
                  <a:rPr lang="zh-CN" altLang="en-US" sz="2400" b="0" dirty="0">
                    <a:latin typeface="Times New Roman" panose="02020603050405020304" pitchFamily="18" charset="0"/>
                  </a:rPr>
                  <a:t>            </a:t>
                </a:r>
                <a:r>
                  <a:rPr lang="en-US" altLang="zh-CN" sz="2400" b="0">
                    <a:latin typeface="Times New Roman" panose="02020603050405020304" pitchFamily="18" charset="0"/>
                  </a:rPr>
                  <a:t>norm         </a:t>
                </a:r>
                <a:r>
                  <a:rPr lang="zh-CN" altLang="en-US" sz="2400" b="0">
                    <a:latin typeface="Times New Roman" panose="02020603050405020304" pitchFamily="18" charset="0"/>
                  </a:rPr>
                  <a:t>求矩阵或向量的</a:t>
                </a:r>
                <a:r>
                  <a:rPr lang="zh-CN" altLang="en-US" sz="2400" b="0" dirty="0">
                    <a:latin typeface="Times New Roman" panose="02020603050405020304" pitchFamily="18" charset="0"/>
                  </a:rPr>
                  <a:t>范数                </a:t>
                </a:r>
                <a:endParaRPr lang="zh-CN" altLang="en-US" sz="2400" b="0" dirty="0">
                  <a:latin typeface="Times New Roman" panose="02020603050405020304" pitchFamily="18" charset="0"/>
                </a:endParaRPr>
              </a:p>
              <a:p>
                <a:pPr eaLnBrk="0" hangingPunct="0"/>
                <a:r>
                  <a:rPr lang="en-US" altLang="zh-CN" sz="2400" b="0">
                    <a:latin typeface="Times New Roman" panose="02020603050405020304" pitchFamily="18" charset="0"/>
                  </a:rPr>
                  <a:t>           </a:t>
                </a:r>
                <a:r>
                  <a:rPr lang="zh-CN" altLang="en-US" sz="2400" b="0" dirty="0">
                    <a:latin typeface="Times New Roman" panose="02020603050405020304" pitchFamily="18" charset="0"/>
                  </a:rPr>
                  <a:t>              </a:t>
                </a:r>
                <a:endParaRPr lang="zh-CN" altLang="en-US" sz="2400" b="0" dirty="0">
                  <a:latin typeface="Times New Roman" panose="02020603050405020304" pitchFamily="18" charset="0"/>
                </a:endParaRPr>
              </a:p>
              <a:p>
                <a:pPr eaLnBrk="0" hangingPunct="0"/>
                <a:r>
                  <a:rPr lang="zh-CN" altLang="en-US" sz="2400" b="0" dirty="0">
                    <a:latin typeface="Times New Roman" panose="02020603050405020304" pitchFamily="18" charset="0"/>
                  </a:rPr>
                  <a:t>见书本例</a:t>
                </a:r>
                <a:r>
                  <a:rPr lang="en-US" altLang="zh-CN" sz="2400" b="0" dirty="0">
                    <a:latin typeface="Times New Roman" panose="02020603050405020304" pitchFamily="18" charset="0"/>
                  </a:rPr>
                  <a:t>3-8</a:t>
                </a:r>
                <a:endParaRPr lang="en-US" altLang="zh-CN" sz="2400" b="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65" name="矩形 416773"/>
              <p:cNvSpPr/>
              <p:nvPr/>
            </p:nvSpPr>
            <p:spPr>
              <a:xfrm>
                <a:off x="0" y="518"/>
                <a:ext cx="2816" cy="1152"/>
              </a:xfrm>
              <a:prstGeom prst="rect">
                <a:avLst/>
              </a:prstGeom>
              <a:noFill/>
              <a:ln w="7" cap="flat" cmpd="sng">
                <a:solidFill>
                  <a:srgbClr val="A0A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 sz="240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15366" name="矩形 416774"/>
            <p:cNvSpPr/>
            <p:nvPr/>
          </p:nvSpPr>
          <p:spPr>
            <a:xfrm>
              <a:off x="-3" y="515"/>
              <a:ext cx="2822" cy="1158"/>
            </a:xfrm>
            <a:prstGeom prst="rect">
              <a:avLst/>
            </a:prstGeom>
            <a:noFill/>
            <a:ln w="11112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sz="2400" b="0" dirty="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标题 400385"/>
          <p:cNvSpPr>
            <a:spLocks noGrp="1"/>
          </p:cNvSpPr>
          <p:nvPr>
            <p:ph type="title"/>
          </p:nvPr>
        </p:nvSpPr>
        <p:spPr>
          <a:xfrm>
            <a:off x="2895600" y="269240"/>
            <a:ext cx="7162800" cy="645160"/>
          </a:xfrm>
        </p:spPr>
        <p:txBody>
          <a:bodyPr wrap="square" anchor="b">
            <a:spAutoFit/>
          </a:bodyPr>
          <a:p>
            <a:r>
              <a:rPr lang="zh-CN" altLang="en-US" sz="3600" dirty="0">
                <a:solidFill>
                  <a:srgbClr val="993300"/>
                </a:solidFill>
                <a:latin typeface="Times New Roman" panose="02020603050405020304" pitchFamily="18" charset="0"/>
              </a:rPr>
              <a:t>矩阵的超越函数</a:t>
            </a:r>
            <a:endParaRPr lang="en-US" altLang="zh-CN" sz="3600">
              <a:solidFill>
                <a:srgbClr val="99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6" name="内容占位符 1"/>
          <p:cNvSpPr>
            <a:spLocks noGrp="1"/>
          </p:cNvSpPr>
          <p:nvPr>
            <p:ph idx="1"/>
          </p:nvPr>
        </p:nvSpPr>
        <p:spPr/>
        <p:txBody>
          <a:bodyPr anchor="t"/>
          <a:p>
            <a:endParaRPr lang="zh-CN" altLang="en-US"/>
          </a:p>
        </p:txBody>
      </p:sp>
      <p:sp>
        <p:nvSpPr>
          <p:cNvPr id="400396" name="矩形 400395"/>
          <p:cNvSpPr/>
          <p:nvPr/>
        </p:nvSpPr>
        <p:spPr>
          <a:xfrm>
            <a:off x="1981200" y="1676400"/>
            <a:ext cx="8674100" cy="5708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 fontAlgn="base">
              <a:lnSpc>
                <a:spcPct val="120000"/>
              </a:lnSpc>
              <a:buClr>
                <a:schemeClr val="hlink"/>
              </a:buClr>
              <a:buFont typeface="Wingdings" panose="05000000000000000000" pitchFamily="2" charset="2"/>
              <a:buChar char="q"/>
            </a:pPr>
            <a:r>
              <a:rPr lang="zh-CN" altLang="en-US" sz="2600" strike="noStrike" noProof="1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</a:t>
            </a:r>
            <a:r>
              <a:rPr lang="en-US" altLang="zh-CN" sz="2600" b="0" strike="noStrike" noProof="1" err="1"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Matlab</a:t>
            </a:r>
            <a:r>
              <a:rPr lang="en-US" altLang="zh-CN" sz="2600" b="0" strike="noStrike" noProof="1"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 </a:t>
            </a:r>
            <a:r>
              <a:rPr lang="zh-CN" altLang="en-US" sz="2600" b="0" strike="noStrike" noProof="1" dirty="0"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提供了三种矩阵函数</a:t>
            </a:r>
            <a:r>
              <a:rPr lang="zh-CN" altLang="en-US" sz="2600" b="0" strike="noStrike" noProof="1" dirty="0">
                <a:solidFill>
                  <a:srgbClr val="0033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：</a:t>
            </a:r>
            <a:r>
              <a:rPr lang="en-US" altLang="zh-CN" sz="2600" b="0" strike="noStrike" noProof="1" dirty="0">
                <a:solidFill>
                  <a:srgbClr val="0033CC"/>
                </a:solidFill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cond</a:t>
            </a:r>
            <a:r>
              <a:rPr lang="en-US" altLang="zh-CN" sz="2600" strike="noStrike" noProof="1" err="1">
                <a:solidFill>
                  <a:srgbClr val="66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+mn-ea"/>
              </a:rPr>
              <a:t>、</a:t>
            </a:r>
            <a:r>
              <a:rPr lang="en-US" altLang="zh-CN" sz="2600" strike="noStrike" noProof="1" err="1">
                <a:solidFill>
                  <a:srgbClr val="6633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expm、sqrtm、logm</a:t>
            </a:r>
            <a:endParaRPr lang="zh-CN" altLang="en-US" sz="2600" strike="noStrike" noProof="1">
              <a:solidFill>
                <a:srgbClr val="6633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00397" name="矩形 400396"/>
          <p:cNvSpPr/>
          <p:nvPr/>
        </p:nvSpPr>
        <p:spPr>
          <a:xfrm>
            <a:off x="2514600" y="2438400"/>
            <a:ext cx="4876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>
                <a:solidFill>
                  <a:srgbClr val="0033CC"/>
                </a:solidFill>
                <a:latin typeface="Times New Roman" panose="02020603050405020304" pitchFamily="18" charset="0"/>
                <a:ea typeface="楷体_GB2312" pitchFamily="49" charset="-122"/>
              </a:rPr>
              <a:t>）</a:t>
            </a:r>
            <a:endParaRPr lang="en-US" altLang="zh-CN" sz="2400">
              <a:solidFill>
                <a:srgbClr val="0033CC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pSp>
        <p:nvGrpSpPr>
          <p:cNvPr id="400401" name="组合 400400"/>
          <p:cNvGrpSpPr/>
          <p:nvPr/>
        </p:nvGrpSpPr>
        <p:grpSpPr>
          <a:xfrm>
            <a:off x="1981200" y="3200400"/>
            <a:ext cx="7656513" cy="1603375"/>
            <a:chOff x="288" y="2016"/>
            <a:chExt cx="4823" cy="1010"/>
          </a:xfrm>
        </p:grpSpPr>
        <p:sp>
          <p:nvSpPr>
            <p:cNvPr id="16390" name="矩形 400397"/>
            <p:cNvSpPr/>
            <p:nvPr/>
          </p:nvSpPr>
          <p:spPr>
            <a:xfrm>
              <a:off x="288" y="2016"/>
              <a:ext cx="2776" cy="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lnSpc>
                  <a:spcPct val="120000"/>
                </a:lnSpc>
                <a:buClr>
                  <a:schemeClr val="hlink"/>
                </a:buClr>
                <a:buFont typeface="Wingdings" panose="05000000000000000000" pitchFamily="2" charset="2"/>
                <a:buChar char="q"/>
              </a:pPr>
              <a:r>
                <a:rPr lang="zh-CN" altLang="en-US" sz="2600" dirty="0">
                  <a:solidFill>
                    <a:srgbClr val="0033CC"/>
                  </a:solidFill>
                  <a:latin typeface="Times New Roman" panose="02020603050405020304" pitchFamily="18" charset="0"/>
                </a:rPr>
                <a:t> </a:t>
              </a:r>
              <a:r>
                <a:rPr lang="zh-CN" altLang="en-US" sz="2600" b="0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更一般的矩阵函数</a:t>
              </a:r>
              <a:r>
                <a:rPr lang="zh-CN" altLang="en-US" sz="2600" dirty="0">
                  <a:solidFill>
                    <a:srgbClr val="0033CC"/>
                  </a:solidFill>
                  <a:latin typeface="Times New Roman" panose="02020603050405020304" pitchFamily="18" charset="0"/>
                </a:rPr>
                <a:t>： </a:t>
              </a:r>
              <a:r>
                <a:rPr lang="en-US" altLang="zh-CN" sz="2600" err="1">
                  <a:solidFill>
                    <a:srgbClr val="663300"/>
                  </a:solidFill>
                  <a:latin typeface="Courier New" panose="02070309020205020404" pitchFamily="49" charset="0"/>
                  <a:ea typeface="黑体" panose="02010609060101010101" pitchFamily="49" charset="-122"/>
                </a:rPr>
                <a:t>funm</a:t>
              </a:r>
              <a:endParaRPr lang="zh-CN" altLang="en-US" sz="2600">
                <a:solidFill>
                  <a:srgbClr val="663300"/>
                </a:solidFill>
                <a:latin typeface="Courier New" panose="02070309020205020404" pitchFamily="49" charset="0"/>
                <a:ea typeface="黑体" panose="02010609060101010101" pitchFamily="49" charset="-122"/>
              </a:endParaRPr>
            </a:p>
          </p:txBody>
        </p:sp>
        <p:sp>
          <p:nvSpPr>
            <p:cNvPr id="16391" name="矩形 400398"/>
            <p:cNvSpPr/>
            <p:nvPr/>
          </p:nvSpPr>
          <p:spPr>
            <a:xfrm>
              <a:off x="528" y="2352"/>
              <a:ext cx="1740" cy="3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>
                <a:lnSpc>
                  <a:spcPct val="120000"/>
                </a:lnSpc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u"/>
              </a:pPr>
              <a:r>
                <a:rPr lang="zh-CN" altLang="en-US" sz="2400">
                  <a:solidFill>
                    <a:srgbClr val="0033CC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2400" err="1">
                  <a:solidFill>
                    <a:srgbClr val="663300"/>
                  </a:solidFill>
                  <a:latin typeface="Courier New" panose="02070309020205020404" pitchFamily="49" charset="0"/>
                </a:rPr>
                <a:t>funm(</a:t>
              </a:r>
              <a:r>
                <a:rPr lang="en-US" altLang="zh-CN" sz="2400" err="1">
                  <a:solidFill>
                    <a:srgbClr val="0033CC"/>
                  </a:solidFill>
                  <a:latin typeface="Courier New" panose="02070309020205020404" pitchFamily="49" charset="0"/>
                </a:rPr>
                <a:t>A,</a:t>
              </a:r>
              <a:r>
                <a:rPr lang="en-US" altLang="zh-CN" sz="2400" err="1">
                  <a:solidFill>
                    <a:srgbClr val="0033CC"/>
                  </a:solidFill>
                  <a:latin typeface="Times New Roman" panose="02020603050405020304" pitchFamily="18" charset="0"/>
                </a:rPr>
                <a:t>@</a:t>
              </a:r>
              <a:r>
                <a:rPr lang="en-US" altLang="zh-CN" sz="2400" err="1">
                  <a:solidFill>
                    <a:srgbClr val="0033CC"/>
                  </a:solidFill>
                  <a:latin typeface="Courier New" panose="02070309020205020404" pitchFamily="49" charset="0"/>
                </a:rPr>
                <a:t>fun</a:t>
              </a:r>
              <a:r>
                <a:rPr lang="en-US" altLang="zh-CN" sz="2400">
                  <a:solidFill>
                    <a:srgbClr val="663300"/>
                  </a:solidFill>
                  <a:latin typeface="Courier New" panose="02070309020205020404" pitchFamily="49" charset="0"/>
                </a:rPr>
                <a:t>)</a:t>
              </a:r>
              <a:endParaRPr lang="en-US" altLang="zh-CN" sz="2400">
                <a:solidFill>
                  <a:srgbClr val="6633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16392" name="矩形 400399"/>
            <p:cNvSpPr/>
            <p:nvPr/>
          </p:nvSpPr>
          <p:spPr>
            <a:xfrm>
              <a:off x="624" y="2736"/>
              <a:ext cx="4487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参数 </a:t>
              </a:r>
              <a:r>
                <a:rPr lang="en-US" altLang="zh-CN" sz="2400">
                  <a:solidFill>
                    <a:srgbClr val="0033CC"/>
                  </a:solidFill>
                  <a:latin typeface="Courier New" panose="02070309020205020404" pitchFamily="49" charset="0"/>
                  <a:ea typeface="楷体_GB2312" pitchFamily="49" charset="-122"/>
                </a:rPr>
                <a:t>fun</a:t>
              </a:r>
              <a:r>
                <a:rPr lang="en-US" altLang="zh-CN" sz="2400">
                  <a:solidFill>
                    <a:srgbClr val="0033CC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 </a:t>
              </a:r>
              <a:r>
                <a:rPr lang="zh-CN" alt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的可以是 </a:t>
              </a:r>
              <a:r>
                <a:rPr lang="en-US" altLang="zh-CN" sz="2400" err="1">
                  <a:solidFill>
                    <a:srgbClr val="6633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exp,，log，cos，sin，cosh，sinh</a:t>
              </a:r>
              <a:r>
                <a:rPr lang="zh-CN" altLang="en-US" sz="2400" dirty="0" err="1">
                  <a:solidFill>
                    <a:srgbClr val="6633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 </a:t>
              </a:r>
              <a:endParaRPr lang="zh-CN" altLang="en-US" sz="2400" dirty="0" err="1">
                <a:solidFill>
                  <a:srgbClr val="6633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0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00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0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96" grpId="0"/>
      <p:bldP spid="40039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这是废话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 sz="6000"/>
              <a:t>重点拉出</a:t>
            </a:r>
            <a:r>
              <a:rPr lang="en-US" altLang="zh-CN" sz="6000"/>
              <a:t>norm </a:t>
            </a:r>
            <a:r>
              <a:rPr lang="en-US" altLang="zh-CN"/>
              <a:t>  </a:t>
            </a:r>
            <a:endParaRPr lang="en-US" altLang="zh-CN"/>
          </a:p>
          <a:p>
            <a:r>
              <a:rPr lang="zh-CN" altLang="en-US"/>
              <a:t>这里没有  哈哈哈</a:t>
            </a:r>
            <a:endParaRPr lang="zh-CN" altLang="en-US"/>
          </a:p>
          <a:p>
            <a:r>
              <a:rPr lang="zh-CN" altLang="en-US"/>
              <a:t>自己看书</a:t>
            </a:r>
            <a:r>
              <a:rPr lang="en-US" altLang="zh-CN"/>
              <a:t>p43 </a:t>
            </a:r>
            <a:r>
              <a:rPr lang="zh-CN" altLang="en-US"/>
              <a:t>下面</a:t>
            </a:r>
            <a:endParaRPr lang="zh-CN" altLang="en-US"/>
          </a:p>
          <a:p>
            <a:r>
              <a:rPr lang="zh-CN" altLang="en-US"/>
              <a:t>我不说了 </a:t>
            </a:r>
            <a:r>
              <a:rPr lang="zh-CN" altLang="en-US" sz="6000"/>
              <a:t> 再见</a:t>
            </a:r>
            <a:endParaRPr lang="zh-CN" altLang="en-US" sz="6000"/>
          </a:p>
        </p:txBody>
      </p:sp>
    </p:spTree>
  </p:cSld>
  <p:clrMapOvr>
    <a:masterClrMapping/>
  </p:clrMapOvr>
  <p:transition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标题 3"/>
          <p:cNvSpPr>
            <a:spLocks noGrp="1"/>
          </p:cNvSpPr>
          <p:nvPr>
            <p:ph type="title"/>
          </p:nvPr>
        </p:nvSpPr>
        <p:spPr/>
        <p:txBody>
          <a:bodyPr anchor="b"/>
          <a:p>
            <a:pPr algn="ctr" defTabSz="914400">
              <a:buNone/>
            </a:pPr>
            <a:r>
              <a:rPr lang="zh-CN" altLang="en-US" sz="8000" kern="1200" baseline="0">
                <a:latin typeface="+mj-lt"/>
                <a:ea typeface="+mj-ea"/>
                <a:cs typeface="+mj-cs"/>
              </a:rPr>
              <a:t>谢谢观看</a:t>
            </a:r>
            <a:endParaRPr lang="zh-CN" altLang="en-US" sz="8000" kern="1200" baseline="0">
              <a:latin typeface="+mj-lt"/>
              <a:ea typeface="+mj-ea"/>
              <a:cs typeface="+mj-cs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2147888" y="4589463"/>
            <a:ext cx="7886700" cy="1500188"/>
          </a:xfrm>
        </p:spPr>
        <p:txBody>
          <a:bodyPr/>
          <a:p>
            <a:pPr fontAlgn="base"/>
            <a:endParaRPr lang="zh-CN" altLang="en-US" strike="noStrike" noProof="1"/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 sz="96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    </a:t>
            </a:r>
            <a:r>
              <a:rPr lang="zh-CN" altLang="en-US" sz="96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别眨眼</a:t>
            </a:r>
            <a:endParaRPr lang="zh-CN" altLang="en-US" sz="96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6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p>
            <a:pPr marL="0" indent="0">
              <a:buNone/>
            </a:pPr>
            <a:r>
              <a:rPr lang="en-US" altLang="zh-CN" sz="96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</a:t>
            </a:r>
            <a:r>
              <a:rPr lang="zh-CN" altLang="en-US" sz="96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你</a:t>
            </a:r>
            <a:endParaRPr lang="zh-CN" altLang="en-US" sz="96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6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 sz="96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          </a:t>
            </a:r>
            <a:r>
              <a:rPr lang="zh-CN" altLang="en-US" sz="96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将</a:t>
            </a:r>
            <a:endParaRPr lang="zh-CN" altLang="en-US" sz="96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5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ctr">
              <a:buNone/>
            </a:pPr>
            <a:r>
              <a:rPr lang="zh-CN" altLang="en-US" sz="96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看</a:t>
            </a:r>
            <a:endParaRPr lang="zh-CN" altLang="en-US" sz="96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5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r">
              <a:buNone/>
            </a:pPr>
            <a:r>
              <a:rPr lang="en-US" altLang="zh-CN" sz="96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zh-CN" altLang="en-US" sz="96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到</a:t>
            </a:r>
            <a:endParaRPr lang="zh-CN" altLang="en-US" sz="96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6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ctr">
              <a:buNone/>
            </a:pPr>
            <a:r>
              <a:rPr lang="zh-CN" altLang="en-US" sz="9600" b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我们组的作业</a:t>
            </a:r>
            <a:endParaRPr lang="zh-CN" altLang="en-US" sz="9600" b="1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1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5.xml><?xml version="1.0" encoding="utf-8"?>
<p:tagLst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6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ends">
  <a:themeElements>
    <a:clrScheme name="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0"/>
      </a:accent5>
      <a:accent6>
        <a:srgbClr val="E5B900"/>
      </a:accent6>
      <a:hlink>
        <a:srgbClr val="FF0000"/>
      </a:hlink>
      <a:folHlink>
        <a:srgbClr val="3333CC"/>
      </a:folHlink>
    </a:clrScheme>
    <a:fontScheme name="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00"/>
        </a:lt1>
        <a:dk2>
          <a:srgbClr val="DDDDDD"/>
        </a:dk2>
        <a:lt2>
          <a:srgbClr val="969696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CDCDC"/>
        </a:accent4>
        <a:accent5>
          <a:srgbClr val="AAEFD0"/>
        </a:accent5>
        <a:accent6>
          <a:srgbClr val="2D2DB7"/>
        </a:accent6>
        <a:hlink>
          <a:srgbClr val="FF5050"/>
        </a:hlink>
        <a:folHlink>
          <a:srgbClr val="FFCF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0"/>
        </a:accent5>
        <a:accent6>
          <a:srgbClr val="E5B900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2F2F2"/>
        </a:accent5>
        <a:accent6>
          <a:srgbClr val="727272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CC"/>
        </a:lt1>
        <a:dk2>
          <a:srgbClr val="FFFFCC"/>
        </a:dk2>
        <a:lt2>
          <a:srgbClr val="000094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CDCDC"/>
        </a:accent4>
        <a:accent5>
          <a:srgbClr val="ADC8FF"/>
        </a:accent5>
        <a:accent6>
          <a:srgbClr val="8900E5"/>
        </a:accent6>
        <a:hlink>
          <a:srgbClr val="FF3399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CCA"/>
        </a:accent5>
        <a:accent6>
          <a:srgbClr val="4345A2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AAB82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5"/>
        </a:accent5>
        <a:accent6>
          <a:srgbClr val="ACACAC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2618</Words>
  <Application>WPS 演示</Application>
  <PresentationFormat>宽屏</PresentationFormat>
  <Paragraphs>281</Paragraphs>
  <Slides>39</Slides>
  <Notes>31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39</vt:i4>
      </vt:variant>
    </vt:vector>
  </HeadingPairs>
  <TitlesOfParts>
    <vt:vector size="56" baseType="lpstr">
      <vt:lpstr>Arial</vt:lpstr>
      <vt:lpstr>宋体</vt:lpstr>
      <vt:lpstr>Wingdings</vt:lpstr>
      <vt:lpstr>黑体</vt:lpstr>
      <vt:lpstr>Tahoma</vt:lpstr>
      <vt:lpstr>Calibri</vt:lpstr>
      <vt:lpstr>微软雅黑</vt:lpstr>
      <vt:lpstr>Arial Unicode MS</vt:lpstr>
      <vt:lpstr>隶书</vt:lpstr>
      <vt:lpstr>Courier New</vt:lpstr>
      <vt:lpstr>Times New Roman</vt:lpstr>
      <vt:lpstr>楷体_GB2312</vt:lpstr>
      <vt:lpstr>新宋体</vt:lpstr>
      <vt:lpstr>Office 主题</vt:lpstr>
      <vt:lpstr>1_Blends</vt:lpstr>
      <vt:lpstr>Equation.DSMT4</vt:lpstr>
      <vt:lpstr>Equation.3</vt:lpstr>
      <vt:lpstr>大家好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   </vt:lpstr>
      <vt:lpstr>         START！！！</vt:lpstr>
      <vt:lpstr>      许泽木            孙家辉 吴宇璋            史富堂 罗诚                叶允玮 任振忠             柯君阳                          </vt:lpstr>
      <vt:lpstr> </vt:lpstr>
      <vt:lpstr> </vt:lpstr>
      <vt:lpstr> </vt:lpstr>
      <vt:lpstr> </vt:lpstr>
      <vt:lpstr>Matlab基础</vt:lpstr>
      <vt:lpstr>随便说一下</vt:lpstr>
      <vt:lpstr>矩阵四则运算</vt:lpstr>
      <vt:lpstr> 矩阵的四则运算</vt:lpstr>
      <vt:lpstr>矩阵的幂运算</vt:lpstr>
      <vt:lpstr>矩阵的幂运算</vt:lpstr>
      <vt:lpstr>PowerPoint 演示文稿</vt:lpstr>
      <vt:lpstr>PowerPoint 演示文稿</vt:lpstr>
      <vt:lpstr>矩阵的转置运算</vt:lpstr>
      <vt:lpstr>矩阵操作</vt:lpstr>
      <vt:lpstr>矩阵操作</vt:lpstr>
      <vt:lpstr>PowerPoint 演示文稿</vt:lpstr>
      <vt:lpstr>矩阵的超越函数</vt:lpstr>
      <vt:lpstr>PowerPoint 演示文稿</vt:lpstr>
      <vt:lpstr>谢谢观看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奈奈＆书生</cp:lastModifiedBy>
  <cp:revision>7</cp:revision>
  <dcterms:created xsi:type="dcterms:W3CDTF">2018-03-01T02:03:00Z</dcterms:created>
  <dcterms:modified xsi:type="dcterms:W3CDTF">2018-12-04T15:13:28Z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2052-10.1.0.7670</vt:lpwstr>
  </property>
</Properties>
</file>