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72" r:id="rId2"/>
    <p:sldId id="256" r:id="rId3"/>
    <p:sldId id="257" r:id="rId4"/>
    <p:sldId id="258" r:id="rId5"/>
    <p:sldId id="259" r:id="rId6"/>
    <p:sldId id="264" r:id="rId7"/>
    <p:sldId id="260" r:id="rId8"/>
    <p:sldId id="263" r:id="rId9"/>
    <p:sldId id="261" r:id="rId10"/>
    <p:sldId id="273" r:id="rId11"/>
    <p:sldId id="262" r:id="rId12"/>
    <p:sldId id="265" r:id="rId13"/>
    <p:sldId id="269" r:id="rId14"/>
    <p:sldId id="268" r:id="rId15"/>
    <p:sldId id="270" r:id="rId16"/>
    <p:sldId id="271" r:id="rId17"/>
    <p:sldId id="267" r:id="rId18"/>
    <p:sldId id="26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E66D7-916C-4A1E-A82F-F8A35383BA4D}" type="datetimeFigureOut">
              <a:rPr lang="zh-CN" altLang="en-US" smtClean="0"/>
              <a:t>2018/12/7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5C1E8-AFD7-4B07-94D9-42D3A99E77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108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D5C1E8-AFD7-4B07-94D9-42D3A99E773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500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9183F6-FBA0-47CD-B70F-EAE27A501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520045"/>
            <a:ext cx="9905999" cy="1478570"/>
          </a:xfrm>
        </p:spPr>
        <p:txBody>
          <a:bodyPr>
            <a:normAutofit/>
          </a:bodyPr>
          <a:lstStyle/>
          <a:p>
            <a:pPr algn="ctr"/>
            <a:r>
              <a:rPr lang="zh-CN" altLang="en-US" sz="4400" b="1" dirty="0">
                <a:solidFill>
                  <a:schemeClr val="bg1"/>
                </a:solidFill>
              </a:rPr>
              <a:t>二维数组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02198F-7D6A-4F88-85B8-D7E7D63E1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2499860"/>
            <a:ext cx="9905999" cy="1858279"/>
          </a:xfrm>
        </p:spPr>
        <p:txBody>
          <a:bodyPr>
            <a:norm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</a:rPr>
              <a:t>PPT</a:t>
            </a:r>
            <a:r>
              <a:rPr lang="zh-CN" altLang="en-US" sz="2800" b="1" dirty="0">
                <a:solidFill>
                  <a:schemeClr val="bg1"/>
                </a:solidFill>
              </a:rPr>
              <a:t>制作：李杰林、彭凯、谭丁前</a:t>
            </a:r>
            <a:endParaRPr lang="en-US" altLang="zh-CN" sz="2800" b="1" dirty="0">
              <a:solidFill>
                <a:schemeClr val="bg1"/>
              </a:solidFill>
            </a:endParaRPr>
          </a:p>
          <a:p>
            <a:r>
              <a:rPr lang="zh-CN" altLang="en-US" sz="2800" b="1" dirty="0">
                <a:solidFill>
                  <a:schemeClr val="bg1"/>
                </a:solidFill>
              </a:rPr>
              <a:t>软件操作：黄琦玮、向钰金、卢琪、何宇锋</a:t>
            </a:r>
            <a:endParaRPr lang="en-US" altLang="zh-CN" sz="2800" b="1" dirty="0">
              <a:solidFill>
                <a:schemeClr val="bg1"/>
              </a:solidFill>
            </a:endParaRPr>
          </a:p>
          <a:p>
            <a:r>
              <a:rPr lang="en-US" altLang="zh-CN" sz="2800" b="1" dirty="0">
                <a:solidFill>
                  <a:schemeClr val="bg1"/>
                </a:solidFill>
              </a:rPr>
              <a:t>PPT</a:t>
            </a:r>
            <a:r>
              <a:rPr lang="zh-CN" altLang="en-US" sz="2800" b="1" dirty="0">
                <a:solidFill>
                  <a:schemeClr val="bg1"/>
                </a:solidFill>
              </a:rPr>
              <a:t>演讲：谭敬涛</a:t>
            </a:r>
          </a:p>
        </p:txBody>
      </p:sp>
    </p:spTree>
    <p:extLst>
      <p:ext uri="{BB962C8B-B14F-4D97-AF65-F5344CB8AC3E}">
        <p14:creationId xmlns:p14="http://schemas.microsoft.com/office/powerpoint/2010/main" val="3178918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67CDA5-F74F-4AFC-B0FC-C95007C1C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252758"/>
            <a:ext cx="9905998" cy="1478570"/>
          </a:xfrm>
        </p:spPr>
        <p:txBody>
          <a:bodyPr/>
          <a:lstStyle/>
          <a:p>
            <a:pPr marL="228600" lvl="0" indent="-228600">
              <a:lnSpc>
                <a:spcPct val="120000"/>
              </a:lnSpc>
              <a:spcBef>
                <a:spcPts val="1000"/>
              </a:spcBef>
            </a:pPr>
            <a:r>
              <a:rPr lang="zh-CN" altLang="en-US" sz="4000" b="1" cap="none" dirty="0">
                <a:solidFill>
                  <a:prstClr val="black"/>
                </a:solidFill>
                <a:cs typeface="+mn-cs"/>
              </a:rPr>
              <a:t>４、数据导入法</a:t>
            </a:r>
            <a:br>
              <a:rPr lang="en-US" altLang="zh-CN" b="1" cap="none" dirty="0">
                <a:solidFill>
                  <a:prstClr val="black"/>
                </a:solidFill>
                <a:cs typeface="+mn-cs"/>
              </a:rPr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8B778E-DEDB-429C-B977-7BA718096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532" y="738553"/>
            <a:ext cx="9905999" cy="538089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endParaRPr lang="en-US" altLang="zh-CN" sz="3600" b="1" dirty="0">
              <a:solidFill>
                <a:prstClr val="black"/>
              </a:solidFill>
            </a:endParaRPr>
          </a:p>
          <a:p>
            <a:pPr lvl="0"/>
            <a:r>
              <a:rPr lang="zh-CN" altLang="en-US" sz="2800" b="1" dirty="0">
                <a:solidFill>
                  <a:prstClr val="black"/>
                </a:solidFill>
              </a:rPr>
              <a:t>数据文件中保存有需要分析的数据，例如实验数据、测试数据、仿真数据等，可利用ＭＡＴＬＡＢ的数据导入功能直接将其导入到ＭＡＴＬＡＢ中再进行分析，这样既方便又快捷。</a:t>
            </a:r>
            <a:endParaRPr lang="en-US" altLang="zh-CN" sz="2800" b="1" dirty="0">
              <a:solidFill>
                <a:prstClr val="black"/>
              </a:solidFill>
            </a:endParaRPr>
          </a:p>
          <a:p>
            <a:pPr lvl="0"/>
            <a:r>
              <a:rPr lang="zh-CN" altLang="en-US" sz="2800" b="1" dirty="0">
                <a:solidFill>
                  <a:prstClr val="black"/>
                </a:solidFill>
              </a:rPr>
              <a:t>执行菜单“</a:t>
            </a:r>
            <a:r>
              <a:rPr lang="en-US" altLang="zh-CN" sz="2800" b="1" dirty="0">
                <a:solidFill>
                  <a:prstClr val="black"/>
                </a:solidFill>
              </a:rPr>
              <a:t>File</a:t>
            </a:r>
            <a:r>
              <a:rPr lang="zh-CN" altLang="en-US" sz="2800" b="1" dirty="0">
                <a:solidFill>
                  <a:prstClr val="black"/>
                </a:solidFill>
              </a:rPr>
              <a:t>”的“</a:t>
            </a:r>
            <a:r>
              <a:rPr lang="en-US" altLang="zh-CN" sz="2800" b="1" dirty="0">
                <a:solidFill>
                  <a:prstClr val="black"/>
                </a:solidFill>
              </a:rPr>
              <a:t>Import Data…</a:t>
            </a:r>
            <a:r>
              <a:rPr lang="zh-CN" altLang="en-US" sz="2800" b="1" dirty="0">
                <a:solidFill>
                  <a:prstClr val="black"/>
                </a:solidFill>
              </a:rPr>
              <a:t>”命令，弹出“</a:t>
            </a:r>
            <a:r>
              <a:rPr lang="en-US" altLang="zh-CN" sz="2800" b="1" dirty="0">
                <a:solidFill>
                  <a:prstClr val="black"/>
                </a:solidFill>
              </a:rPr>
              <a:t>Import</a:t>
            </a:r>
            <a:r>
              <a:rPr lang="zh-CN" altLang="en-US" sz="2800" b="1" dirty="0">
                <a:solidFill>
                  <a:prstClr val="black"/>
                </a:solidFill>
              </a:rPr>
              <a:t> </a:t>
            </a:r>
            <a:r>
              <a:rPr lang="en-US" altLang="zh-CN" sz="2800" b="1" dirty="0">
                <a:solidFill>
                  <a:prstClr val="black"/>
                </a:solidFill>
              </a:rPr>
              <a:t>Data</a:t>
            </a:r>
            <a:r>
              <a:rPr lang="zh-CN" altLang="en-US" sz="2800" b="1" dirty="0">
                <a:solidFill>
                  <a:prstClr val="black"/>
                </a:solidFill>
              </a:rPr>
              <a:t>”界面，选择并打开所需导入的数据文件，弹出导入向导“</a:t>
            </a:r>
            <a:r>
              <a:rPr lang="en-US" altLang="zh-CN" sz="2800" b="1" dirty="0">
                <a:solidFill>
                  <a:prstClr val="black"/>
                </a:solidFill>
              </a:rPr>
              <a:t>Import</a:t>
            </a:r>
            <a:r>
              <a:rPr lang="zh-CN" altLang="en-US" sz="2800" b="1" dirty="0">
                <a:solidFill>
                  <a:prstClr val="black"/>
                </a:solidFill>
              </a:rPr>
              <a:t> </a:t>
            </a:r>
            <a:r>
              <a:rPr lang="en-US" altLang="zh-CN" sz="2800" b="1" dirty="0">
                <a:solidFill>
                  <a:prstClr val="black"/>
                </a:solidFill>
              </a:rPr>
              <a:t>Wizard</a:t>
            </a:r>
            <a:r>
              <a:rPr lang="zh-CN" altLang="en-US" sz="2800" b="1" dirty="0">
                <a:solidFill>
                  <a:prstClr val="black"/>
                </a:solidFill>
              </a:rPr>
              <a:t>”界面，选择数据文件中数据间的列分隔符和文本头的行数，按“</a:t>
            </a:r>
            <a:r>
              <a:rPr lang="en-US" altLang="zh-CN" sz="2800" b="1" dirty="0">
                <a:solidFill>
                  <a:prstClr val="black"/>
                </a:solidFill>
              </a:rPr>
              <a:t>Next</a:t>
            </a:r>
            <a:r>
              <a:rPr lang="zh-CN" altLang="en-US" sz="2800" b="1" dirty="0">
                <a:solidFill>
                  <a:prstClr val="black"/>
                </a:solidFill>
              </a:rPr>
              <a:t>”按钮，在弹出的界面中，用复选框选择需要导入的变量，再按“</a:t>
            </a:r>
            <a:r>
              <a:rPr lang="en-US" altLang="zh-CN" sz="2800" b="1" dirty="0">
                <a:solidFill>
                  <a:prstClr val="black"/>
                </a:solidFill>
              </a:rPr>
              <a:t>finish</a:t>
            </a:r>
            <a:r>
              <a:rPr lang="zh-CN" altLang="en-US" sz="2800" b="1" dirty="0">
                <a:solidFill>
                  <a:prstClr val="black"/>
                </a:solidFill>
              </a:rPr>
              <a:t>”按钮，数据文件中数据以数组变量的形式导入到</a:t>
            </a:r>
            <a:r>
              <a:rPr lang="en-US" altLang="zh-CN" sz="2800" b="1" dirty="0">
                <a:solidFill>
                  <a:prstClr val="black"/>
                </a:solidFill>
              </a:rPr>
              <a:t>MATLAB</a:t>
            </a:r>
            <a:r>
              <a:rPr lang="zh-CN" altLang="en-US" sz="2800" b="1" dirty="0">
                <a:solidFill>
                  <a:prstClr val="black"/>
                </a:solidFill>
              </a:rPr>
              <a:t>中。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6121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B4C0B7-AEFE-4A9E-A8BD-F216E81EC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7"/>
            <a:ext cx="9905998" cy="1630969"/>
          </a:xfrm>
        </p:spPr>
        <p:txBody>
          <a:bodyPr>
            <a:normAutofit fontScale="90000"/>
          </a:bodyPr>
          <a:lstStyle/>
          <a:p>
            <a:r>
              <a:rPr lang="zh-CN" altLang="en-US" sz="4900" b="1" dirty="0">
                <a:solidFill>
                  <a:schemeClr val="bg1"/>
                </a:solidFill>
              </a:rPr>
              <a:t>５、标准数组函数生成法</a:t>
            </a:r>
            <a:br>
              <a:rPr lang="en-US" altLang="zh-CN" sz="4900" b="1" dirty="0">
                <a:solidFill>
                  <a:schemeClr val="bg1"/>
                </a:solidFill>
              </a:rPr>
            </a:br>
            <a:r>
              <a:rPr lang="zh-CN" altLang="en-US" sz="3100" b="1" dirty="0">
                <a:solidFill>
                  <a:schemeClr val="bg1"/>
                </a:solidFill>
              </a:rPr>
              <a:t>对于一些标准数组或特殊数组，可利用ＭＡＴＬＡＢ提供的函数来生成，下表给出一些常用的标准数组生成函数。</a:t>
            </a:r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0D979B8F-D056-4F27-89EE-ED9E3E789A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173340"/>
              </p:ext>
            </p:extLst>
          </p:nvPr>
        </p:nvGraphicFramePr>
        <p:xfrm>
          <a:off x="1143000" y="2815244"/>
          <a:ext cx="9904411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0486">
                  <a:extLst>
                    <a:ext uri="{9D8B030D-6E8A-4147-A177-3AD203B41FA5}">
                      <a16:colId xmlns:a16="http://schemas.microsoft.com/office/drawing/2014/main" val="1689172976"/>
                    </a:ext>
                  </a:extLst>
                </a:gridCol>
                <a:gridCol w="2547975">
                  <a:extLst>
                    <a:ext uri="{9D8B030D-6E8A-4147-A177-3AD203B41FA5}">
                      <a16:colId xmlns:a16="http://schemas.microsoft.com/office/drawing/2014/main" val="1246871390"/>
                    </a:ext>
                  </a:extLst>
                </a:gridCol>
                <a:gridCol w="2547975">
                  <a:extLst>
                    <a:ext uri="{9D8B030D-6E8A-4147-A177-3AD203B41FA5}">
                      <a16:colId xmlns:a16="http://schemas.microsoft.com/office/drawing/2014/main" val="1575956929"/>
                    </a:ext>
                  </a:extLst>
                </a:gridCol>
                <a:gridCol w="2547975">
                  <a:extLst>
                    <a:ext uri="{9D8B030D-6E8A-4147-A177-3AD203B41FA5}">
                      <a16:colId xmlns:a16="http://schemas.microsoft.com/office/drawing/2014/main" val="613558638"/>
                    </a:ext>
                  </a:extLst>
                </a:gridCol>
              </a:tblGrid>
              <a:tr h="364801">
                <a:tc>
                  <a:txBody>
                    <a:bodyPr/>
                    <a:lstStyle/>
                    <a:p>
                      <a:r>
                        <a:rPr lang="zh-CN" altLang="en-US" dirty="0"/>
                        <a:t>函数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含义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预定义变量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含义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307358"/>
                  </a:ext>
                </a:extLst>
              </a:tr>
              <a:tr h="516801">
                <a:tc>
                  <a:txBody>
                    <a:bodyPr/>
                    <a:lstStyle/>
                    <a:p>
                      <a:r>
                        <a:rPr lang="en-US" altLang="zh-CN" sz="2800" b="1" dirty="0"/>
                        <a:t>zeros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产生全０数组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/>
                        <a:t>rand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产生均匀分布随机数组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501998"/>
                  </a:ext>
                </a:extLst>
              </a:tr>
              <a:tr h="516801">
                <a:tc>
                  <a:txBody>
                    <a:bodyPr/>
                    <a:lstStyle/>
                    <a:p>
                      <a:r>
                        <a:rPr lang="en-US" altLang="zh-CN" sz="2800" b="1" dirty="0"/>
                        <a:t>ones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产生全１数组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randn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产生正态分布随机数组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772525"/>
                  </a:ext>
                </a:extLst>
              </a:tr>
              <a:tr h="516801">
                <a:tc>
                  <a:txBody>
                    <a:bodyPr/>
                    <a:lstStyle/>
                    <a:p>
                      <a:r>
                        <a:rPr lang="en-US" altLang="zh-CN" sz="2800" b="1" dirty="0"/>
                        <a:t>eye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产生单位数组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diag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产生对角数组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30074"/>
                  </a:ext>
                </a:extLst>
              </a:tr>
              <a:tr h="516801">
                <a:tc>
                  <a:txBody>
                    <a:bodyPr/>
                    <a:lstStyle/>
                    <a:p>
                      <a:r>
                        <a:rPr lang="en-US" altLang="zh-CN" sz="2800" b="1" dirty="0"/>
                        <a:t>magic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产生魔方数组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pascal </a:t>
                      </a:r>
                      <a:endParaRPr lang="zh-CN" alt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产生帕斯卡数组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113401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A047E0F3-0C9A-4448-8B66-039BD8F35896}"/>
              </a:ext>
            </a:extLst>
          </p:cNvPr>
          <p:cNvSpPr/>
          <p:nvPr/>
        </p:nvSpPr>
        <p:spPr>
          <a:xfrm>
            <a:off x="1141413" y="5588569"/>
            <a:ext cx="37365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</a:rPr>
              <a:t>具体应用请看教材</a:t>
            </a:r>
            <a:r>
              <a:rPr lang="en-US" altLang="zh-CN" sz="2400" b="1" dirty="0">
                <a:solidFill>
                  <a:schemeClr val="bg1"/>
                </a:solidFill>
              </a:rPr>
              <a:t>P22</a:t>
            </a:r>
            <a:r>
              <a:rPr lang="zh-CN" altLang="en-US" sz="2400" b="1" dirty="0">
                <a:solidFill>
                  <a:schemeClr val="bg1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863104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74F5F3-C175-470C-88D9-21E3D6DE0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194" y="252758"/>
            <a:ext cx="9905998" cy="1478570"/>
          </a:xfrm>
        </p:spPr>
        <p:txBody>
          <a:bodyPr/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6</a:t>
            </a:r>
            <a:r>
              <a:rPr lang="zh-CN" altLang="en-US" sz="4400" b="1" dirty="0">
                <a:solidFill>
                  <a:schemeClr val="bg1"/>
                </a:solidFill>
              </a:rPr>
              <a:t>、存取数据文件</a:t>
            </a:r>
            <a:br>
              <a:rPr lang="en-US" altLang="zh-CN" dirty="0"/>
            </a:br>
            <a:r>
              <a:rPr lang="zh-CN" altLang="en-US" sz="2800" b="1" dirty="0">
                <a:solidFill>
                  <a:schemeClr val="bg1"/>
                </a:solidFill>
              </a:rPr>
              <a:t>在ＭＡＴＬＡＢ中，提供ｓａｖｅ和ｌｏａｄ命令来实现数据文件的存取，下表列出了命令的常见调用格式。</a:t>
            </a:r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id="{5FCEBD0D-85F1-49F8-9B1D-7F45A579F1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6208304"/>
              </p:ext>
            </p:extLst>
          </p:nvPr>
        </p:nvGraphicFramePr>
        <p:xfrm>
          <a:off x="998806" y="1865313"/>
          <a:ext cx="990793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1674">
                  <a:extLst>
                    <a:ext uri="{9D8B030D-6E8A-4147-A177-3AD203B41FA5}">
                      <a16:colId xmlns:a16="http://schemas.microsoft.com/office/drawing/2014/main" val="3593367097"/>
                    </a:ext>
                  </a:extLst>
                </a:gridCol>
                <a:gridCol w="7066256">
                  <a:extLst>
                    <a:ext uri="{9D8B030D-6E8A-4147-A177-3AD203B41FA5}">
                      <a16:colId xmlns:a16="http://schemas.microsoft.com/office/drawing/2014/main" val="7042422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2000" b="1" dirty="0">
                          <a:solidFill>
                            <a:schemeClr val="bg1"/>
                          </a:solidFill>
                        </a:rPr>
                        <a:t>命令调用格式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>
                          <a:solidFill>
                            <a:schemeClr val="bg1"/>
                          </a:solidFill>
                        </a:rPr>
                        <a:t>实现功能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06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save</a:t>
                      </a:r>
                      <a:r>
                        <a:rPr lang="zh-CN" altLang="en-US" b="1" dirty="0"/>
                        <a:t> </a:t>
                      </a:r>
                      <a:r>
                        <a:rPr lang="en-US" altLang="zh-CN" b="1" dirty="0"/>
                        <a:t>filename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将工作空间中的所有变量保存到名为</a:t>
                      </a:r>
                      <a:r>
                        <a:rPr lang="en-US" altLang="zh-CN" b="1" dirty="0" err="1"/>
                        <a:t>filename.mat</a:t>
                      </a:r>
                      <a:r>
                        <a:rPr lang="zh-CN" altLang="en-US" b="1" dirty="0"/>
                        <a:t>的文件中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221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save filename v1 v2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将工作空间中的变量</a:t>
                      </a:r>
                      <a:r>
                        <a:rPr lang="en-US" altLang="zh-CN" b="1" dirty="0"/>
                        <a:t>v1</a:t>
                      </a:r>
                      <a:r>
                        <a:rPr lang="zh-CN" altLang="en-US" b="1" dirty="0"/>
                        <a:t>、</a:t>
                      </a:r>
                      <a:r>
                        <a:rPr lang="en-US" altLang="zh-CN" b="1" dirty="0"/>
                        <a:t>v2</a:t>
                      </a:r>
                      <a:r>
                        <a:rPr lang="zh-CN" altLang="en-US" b="1" dirty="0"/>
                        <a:t>保存到名为</a:t>
                      </a:r>
                      <a:r>
                        <a:rPr lang="en-US" altLang="zh-CN" b="1" dirty="0" err="1"/>
                        <a:t>filename.mat</a:t>
                      </a:r>
                      <a:r>
                        <a:rPr lang="zh-CN" altLang="en-US" b="1" dirty="0"/>
                        <a:t>的文件中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21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save filename v1 v2-append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将工作空间中的变量</a:t>
                      </a:r>
                      <a:r>
                        <a:rPr lang="en-US" altLang="zh-CN" b="1" dirty="0"/>
                        <a:t>v1</a:t>
                      </a:r>
                      <a:r>
                        <a:rPr lang="zh-CN" altLang="en-US" b="1" dirty="0"/>
                        <a:t>、</a:t>
                      </a:r>
                      <a:r>
                        <a:rPr lang="en-US" altLang="zh-CN" b="1" dirty="0"/>
                        <a:t>v2</a:t>
                      </a:r>
                      <a:r>
                        <a:rPr lang="zh-CN" altLang="en-US" b="1" dirty="0"/>
                        <a:t>添加到名为</a:t>
                      </a:r>
                      <a:r>
                        <a:rPr lang="en-US" altLang="zh-CN" b="1" dirty="0" err="1"/>
                        <a:t>filename.mat</a:t>
                      </a:r>
                      <a:r>
                        <a:rPr lang="zh-CN" altLang="en-US" b="1" dirty="0"/>
                        <a:t>的文件中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337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save filename v1 v2-ascii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将工作空间中的变量</a:t>
                      </a:r>
                      <a:r>
                        <a:rPr lang="en-US" altLang="zh-CN" b="1" dirty="0"/>
                        <a:t>v1</a:t>
                      </a:r>
                      <a:r>
                        <a:rPr lang="zh-CN" altLang="en-US" b="1" dirty="0"/>
                        <a:t>、</a:t>
                      </a:r>
                      <a:r>
                        <a:rPr lang="en-US" altLang="zh-CN" b="1" dirty="0"/>
                        <a:t>v2</a:t>
                      </a:r>
                      <a:r>
                        <a:rPr lang="zh-CN" altLang="en-US" b="1" dirty="0"/>
                        <a:t>保存到名为</a:t>
                      </a:r>
                      <a:r>
                        <a:rPr lang="en-US" altLang="zh-CN" b="1" dirty="0"/>
                        <a:t>filename</a:t>
                      </a:r>
                      <a:r>
                        <a:rPr lang="zh-CN" altLang="en-US" b="1" dirty="0"/>
                        <a:t>的</a:t>
                      </a:r>
                      <a:r>
                        <a:rPr lang="en-US" altLang="zh-CN" b="1" dirty="0"/>
                        <a:t>8</a:t>
                      </a:r>
                      <a:r>
                        <a:rPr lang="zh-CN" altLang="en-US" b="1" dirty="0"/>
                        <a:t>位</a:t>
                      </a:r>
                      <a:r>
                        <a:rPr lang="en-US" altLang="zh-CN" b="1" dirty="0"/>
                        <a:t>ASCII</a:t>
                      </a:r>
                      <a:r>
                        <a:rPr lang="zh-CN" altLang="en-US" b="1" dirty="0"/>
                        <a:t>文件中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819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load filename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将</a:t>
                      </a:r>
                      <a:r>
                        <a:rPr lang="en-US" altLang="zh-CN" b="1" dirty="0" err="1"/>
                        <a:t>filename.mat</a:t>
                      </a:r>
                      <a:r>
                        <a:rPr lang="zh-CN" altLang="en-US" b="1" dirty="0"/>
                        <a:t>文件中的所有变量读入内存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136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load filename v1 v2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将</a:t>
                      </a:r>
                      <a:r>
                        <a:rPr lang="en-US" altLang="zh-CN" b="1" dirty="0" err="1"/>
                        <a:t>filename.mat</a:t>
                      </a:r>
                      <a:r>
                        <a:rPr lang="zh-CN" altLang="en-US" b="1" dirty="0"/>
                        <a:t>文件中的变量</a:t>
                      </a:r>
                      <a:r>
                        <a:rPr lang="en-US" altLang="zh-CN" b="1" dirty="0"/>
                        <a:t>v1</a:t>
                      </a:r>
                      <a:r>
                        <a:rPr lang="zh-CN" altLang="en-US" b="1" dirty="0"/>
                        <a:t>、</a:t>
                      </a:r>
                      <a:r>
                        <a:rPr lang="en-US" altLang="zh-CN" b="1" dirty="0"/>
                        <a:t>v2</a:t>
                      </a:r>
                      <a:r>
                        <a:rPr lang="zh-CN" altLang="en-US" b="1" dirty="0"/>
                        <a:t>读入内存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434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load filename v1 v2-ascii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b="1" dirty="0"/>
                        <a:t>将名为</a:t>
                      </a:r>
                      <a:r>
                        <a:rPr lang="en-US" altLang="zh-CN" b="1" dirty="0"/>
                        <a:t>filename</a:t>
                      </a:r>
                      <a:r>
                        <a:rPr lang="zh-CN" altLang="en-US" b="1" dirty="0"/>
                        <a:t>的</a:t>
                      </a:r>
                      <a:r>
                        <a:rPr lang="en-US" altLang="zh-CN" b="1" dirty="0"/>
                        <a:t>ASCII</a:t>
                      </a:r>
                      <a:r>
                        <a:rPr lang="zh-CN" altLang="en-US" b="1" dirty="0"/>
                        <a:t>文件中的变量</a:t>
                      </a:r>
                      <a:r>
                        <a:rPr lang="en-US" altLang="zh-CN" b="1" dirty="0"/>
                        <a:t>v1</a:t>
                      </a:r>
                      <a:r>
                        <a:rPr lang="zh-CN" altLang="en-US" b="1" dirty="0"/>
                        <a:t>、</a:t>
                      </a:r>
                      <a:r>
                        <a:rPr lang="en-US" altLang="zh-CN" b="1" dirty="0"/>
                        <a:t>v2</a:t>
                      </a:r>
                      <a:r>
                        <a:rPr lang="zh-CN" altLang="en-US" b="1" dirty="0"/>
                        <a:t>读入内存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116387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255623DA-B569-49D0-B5C5-28A55504761E}"/>
              </a:ext>
            </a:extLst>
          </p:cNvPr>
          <p:cNvSpPr/>
          <p:nvPr/>
        </p:nvSpPr>
        <p:spPr>
          <a:xfrm>
            <a:off x="987840" y="5455139"/>
            <a:ext cx="9834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/>
            <a:r>
              <a:rPr lang="zh-CN" altLang="en-US" sz="2000" b="1" dirty="0">
                <a:solidFill>
                  <a:prstClr val="black"/>
                </a:solidFill>
              </a:rPr>
              <a:t>除采用上述命令之外，也可以在工作空间中选择相应的按钮或快捷菜单命令，实现数据文件的存取。</a:t>
            </a:r>
          </a:p>
        </p:txBody>
      </p:sp>
    </p:spTree>
    <p:extLst>
      <p:ext uri="{BB962C8B-B14F-4D97-AF65-F5344CB8AC3E}">
        <p14:creationId xmlns:p14="http://schemas.microsoft.com/office/powerpoint/2010/main" val="1636997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38FE15-6338-44DD-9D37-944083068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25083"/>
            <a:ext cx="9905998" cy="841717"/>
          </a:xfrm>
        </p:spPr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2</a:t>
            </a:r>
            <a:r>
              <a:rPr lang="zh-CN" altLang="en-US" sz="4400" b="1" dirty="0">
                <a:solidFill>
                  <a:schemeClr val="bg1"/>
                </a:solidFill>
              </a:rPr>
              <a:t>、二维数组的访问与赋值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789AEF98-A514-480F-8916-C702DDB85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956604"/>
            <a:ext cx="9906000" cy="245342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CN" altLang="en-US" sz="3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二维数组的访问、赋值有三种方式</a:t>
            </a:r>
          </a:p>
          <a:p>
            <a:r>
              <a:rPr lang="zh-CN" alt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第一种方式：全下标索引方式。</a:t>
            </a:r>
          </a:p>
          <a:p>
            <a:r>
              <a:rPr lang="zh-CN" alt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第二种方式：单下标索引方式，其索引是将数组所有列按自左到右顺序、首尾相接组成一个长列，自上而下对元素位置的编号。</a:t>
            </a:r>
          </a:p>
          <a:p>
            <a:r>
              <a:rPr lang="zh-CN" alt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第三种方式：逻辑</a:t>
            </a:r>
            <a:r>
              <a:rPr lang="en-US" altLang="zh-CN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zh-CN" alt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索引方式。</a:t>
            </a:r>
          </a:p>
          <a:p>
            <a:pPr marL="0" indent="0" algn="ctr">
              <a:buNone/>
            </a:pPr>
            <a:r>
              <a:rPr lang="zh-CN" altLang="en-US" sz="3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表</a:t>
            </a:r>
            <a:r>
              <a:rPr lang="en-US" altLang="zh-CN" sz="3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2-5  </a:t>
            </a:r>
            <a:r>
              <a:rPr lang="zh-CN" altLang="en-US" sz="3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使用索引访问子数组的格式</a:t>
            </a:r>
          </a:p>
          <a:p>
            <a:pPr marL="0" indent="0">
              <a:buNone/>
            </a:pPr>
            <a:endParaRPr lang="zh-CN" altLang="en-US" sz="1600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D1C749C-65C0-4D67-B8AF-B7C592AE5C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3265449"/>
              </p:ext>
            </p:extLst>
          </p:nvPr>
        </p:nvGraphicFramePr>
        <p:xfrm>
          <a:off x="787717" y="3453619"/>
          <a:ext cx="10613390" cy="3281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1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802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b="1" dirty="0">
                          <a:solidFill>
                            <a:schemeClr val="bg1"/>
                          </a:solidFill>
                        </a:rPr>
                        <a:t>数组访问格式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zh-CN" b="1" dirty="0">
                          <a:solidFill>
                            <a:schemeClr val="bg1"/>
                          </a:solidFill>
                        </a:rPr>
                        <a:t>使用说明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42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/>
                        <a:t>A(r,c)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altLang="zh-CN" b="1" dirty="0"/>
                        <a:t>r</a:t>
                      </a:r>
                      <a:r>
                        <a:rPr lang="zh-CN" altLang="en-US" b="1" dirty="0"/>
                        <a:t>是数组</a:t>
                      </a:r>
                      <a:r>
                        <a:rPr lang="en-US" altLang="zh-CN" b="1" dirty="0"/>
                        <a:t>A</a:t>
                      </a:r>
                      <a:r>
                        <a:rPr lang="zh-CN" altLang="en-US" b="1" dirty="0"/>
                        <a:t>的行索引，</a:t>
                      </a:r>
                      <a:r>
                        <a:rPr lang="en-US" altLang="zh-CN" b="1" dirty="0"/>
                        <a:t>c</a:t>
                      </a:r>
                      <a:r>
                        <a:rPr lang="zh-CN" altLang="en-US" b="1" dirty="0"/>
                        <a:t>是列索引，与一维数组中的下标索引</a:t>
                      </a:r>
                      <a:r>
                        <a:rPr lang="en-US" altLang="zh-CN" b="1" dirty="0"/>
                        <a:t>index</a:t>
                      </a:r>
                      <a:r>
                        <a:rPr lang="zh-CN" altLang="en-US" b="1" dirty="0"/>
                        <a:t>的使用相同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57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/>
                        <a:t>A(r,:)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b="1" dirty="0"/>
                        <a:t>由</a:t>
                      </a:r>
                      <a:r>
                        <a:rPr lang="en-US" altLang="zh-CN" b="1" dirty="0"/>
                        <a:t>A</a:t>
                      </a:r>
                      <a:r>
                        <a:rPr lang="zh-CN" altLang="en-US" b="1" dirty="0"/>
                        <a:t>的</a:t>
                      </a:r>
                      <a:r>
                        <a:rPr lang="en-US" altLang="zh-CN" b="1" dirty="0"/>
                        <a:t>“r</a:t>
                      </a:r>
                      <a:r>
                        <a:rPr lang="zh-CN" altLang="en-US" b="1" dirty="0"/>
                        <a:t>指定行</a:t>
                      </a:r>
                      <a:r>
                        <a:rPr lang="en-US" altLang="zh-CN" b="1" dirty="0"/>
                        <a:t>”</a:t>
                      </a:r>
                      <a:r>
                        <a:rPr lang="zh-CN" altLang="en-US" b="1" dirty="0"/>
                        <a:t>和</a:t>
                      </a:r>
                      <a:r>
                        <a:rPr lang="en-US" altLang="zh-CN" b="1" dirty="0"/>
                        <a:t>“</a:t>
                      </a:r>
                      <a:r>
                        <a:rPr lang="zh-CN" altLang="en-US" b="1" dirty="0"/>
                        <a:t>全部列</a:t>
                      </a:r>
                      <a:r>
                        <a:rPr lang="en-US" altLang="zh-CN" b="1" dirty="0"/>
                        <a:t>”</a:t>
                      </a:r>
                      <a:r>
                        <a:rPr lang="zh-CN" altLang="en-US" b="1" dirty="0"/>
                        <a:t>上的元素组成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57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/>
                        <a:t>A(:,c)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b="1" dirty="0"/>
                        <a:t>由</a:t>
                      </a:r>
                      <a:r>
                        <a:rPr lang="en-US" altLang="zh-CN" b="1" dirty="0"/>
                        <a:t>A</a:t>
                      </a:r>
                      <a:r>
                        <a:rPr lang="zh-CN" altLang="en-US" b="1" dirty="0"/>
                        <a:t>的</a:t>
                      </a:r>
                      <a:r>
                        <a:rPr lang="en-US" altLang="zh-CN" b="1" dirty="0"/>
                        <a:t>“</a:t>
                      </a:r>
                      <a:r>
                        <a:rPr lang="zh-CN" altLang="en-US" b="1" dirty="0"/>
                        <a:t>全部行</a:t>
                      </a:r>
                      <a:r>
                        <a:rPr lang="en-US" altLang="zh-CN" b="1" dirty="0"/>
                        <a:t>”</a:t>
                      </a:r>
                      <a:r>
                        <a:rPr lang="zh-CN" altLang="en-US" b="1" dirty="0"/>
                        <a:t>和</a:t>
                      </a:r>
                      <a:r>
                        <a:rPr lang="en-US" altLang="zh-CN" b="1" dirty="0"/>
                        <a:t>“c</a:t>
                      </a:r>
                      <a:r>
                        <a:rPr lang="zh-CN" altLang="en-US" b="1" dirty="0"/>
                        <a:t>指定列</a:t>
                      </a:r>
                      <a:r>
                        <a:rPr lang="en-US" altLang="zh-CN" b="1" dirty="0"/>
                        <a:t>”</a:t>
                      </a:r>
                      <a:r>
                        <a:rPr lang="zh-CN" altLang="en-US" b="1" dirty="0"/>
                        <a:t>上的元素组成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57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/>
                        <a:t>A(:)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b="1"/>
                        <a:t>由</a:t>
                      </a:r>
                      <a:r>
                        <a:rPr lang="en-US" altLang="zh-CN" b="1"/>
                        <a:t>A</a:t>
                      </a:r>
                      <a:r>
                        <a:rPr lang="zh-CN" altLang="en-US" b="1"/>
                        <a:t>的各列按自左向右的顺序，首尾相接组成的一个长列数组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598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/>
                        <a:t>A(s)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b="1"/>
                        <a:t>自成单下标索引</a:t>
                      </a:r>
                      <a:r>
                        <a:rPr lang="en-US" altLang="zh-CN" b="1"/>
                        <a:t>s</a:t>
                      </a:r>
                      <a:r>
                        <a:rPr lang="zh-CN" altLang="en-US" b="1"/>
                        <a:t>指定的一维数组。</a:t>
                      </a:r>
                      <a:r>
                        <a:rPr lang="en-US" altLang="zh-CN" b="1"/>
                        <a:t>s</a:t>
                      </a:r>
                      <a:r>
                        <a:rPr lang="zh-CN" altLang="en-US" b="1"/>
                        <a:t>若是</a:t>
                      </a:r>
                      <a:r>
                        <a:rPr lang="en-US" altLang="zh-CN" b="1"/>
                        <a:t>“</a:t>
                      </a:r>
                      <a:r>
                        <a:rPr lang="zh-CN" altLang="en-US" b="1"/>
                        <a:t>行数组</a:t>
                      </a:r>
                      <a:r>
                        <a:rPr lang="en-US" altLang="zh-CN" b="1"/>
                        <a:t>”</a:t>
                      </a:r>
                      <a:r>
                        <a:rPr lang="zh-CN" altLang="en-US" b="1"/>
                        <a:t>（</a:t>
                      </a:r>
                      <a:r>
                        <a:rPr lang="en-US" altLang="zh-CN" b="1"/>
                        <a:t>“</a:t>
                      </a:r>
                      <a:r>
                        <a:rPr lang="zh-CN" altLang="en-US" b="1"/>
                        <a:t>列数组</a:t>
                      </a:r>
                      <a:r>
                        <a:rPr lang="en-US" altLang="zh-CN" b="1"/>
                        <a:t>”</a:t>
                      </a:r>
                      <a:r>
                        <a:rPr lang="zh-CN" altLang="en-US" b="1"/>
                        <a:t>），则</a:t>
                      </a:r>
                      <a:r>
                        <a:rPr lang="en-US" altLang="zh-CN" b="1"/>
                        <a:t>A</a:t>
                      </a:r>
                      <a:r>
                        <a:rPr lang="zh-CN" altLang="en-US" b="1"/>
                        <a:t>（</a:t>
                      </a:r>
                      <a:r>
                        <a:rPr lang="en-US" altLang="zh-CN" b="1"/>
                        <a:t>s</a:t>
                      </a:r>
                      <a:r>
                        <a:rPr lang="zh-CN" altLang="en-US" b="1"/>
                        <a:t>）就是长度相同的</a:t>
                      </a:r>
                      <a:r>
                        <a:rPr lang="en-US" altLang="zh-CN" b="1"/>
                        <a:t>“</a:t>
                      </a:r>
                      <a:r>
                        <a:rPr lang="zh-CN" altLang="en-US" b="1"/>
                        <a:t>行数组</a:t>
                      </a:r>
                      <a:r>
                        <a:rPr lang="en-US" altLang="zh-CN" b="1"/>
                        <a:t>”</a:t>
                      </a:r>
                      <a:r>
                        <a:rPr lang="zh-CN" altLang="en-US" b="1"/>
                        <a:t>（</a:t>
                      </a:r>
                      <a:r>
                        <a:rPr lang="en-US" altLang="zh-CN" b="1"/>
                        <a:t>“</a:t>
                      </a:r>
                      <a:r>
                        <a:rPr lang="zh-CN" altLang="en-US" b="1"/>
                        <a:t>列数组</a:t>
                      </a:r>
                      <a:r>
                        <a:rPr lang="en-US" altLang="zh-CN" b="1"/>
                        <a:t>”</a:t>
                      </a:r>
                      <a:r>
                        <a:rPr lang="zh-CN" altLang="en-US" b="1"/>
                        <a:t>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4598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 dirty="0"/>
                        <a:t>A(L)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b="1" dirty="0"/>
                        <a:t>逻辑</a:t>
                      </a:r>
                      <a:r>
                        <a:rPr lang="en-US" altLang="zh-CN" b="1" dirty="0"/>
                        <a:t>1</a:t>
                      </a:r>
                      <a:r>
                        <a:rPr lang="zh-CN" altLang="en-US" b="1" dirty="0"/>
                        <a:t>访问，生成一维数组：由与</a:t>
                      </a:r>
                      <a:r>
                        <a:rPr lang="en-US" altLang="zh-CN" b="1" dirty="0"/>
                        <a:t>A</a:t>
                      </a:r>
                      <a:r>
                        <a:rPr lang="zh-CN" altLang="en-US" b="1" dirty="0"/>
                        <a:t>同样大小的逻辑数组</a:t>
                      </a:r>
                      <a:r>
                        <a:rPr lang="en-US" altLang="zh-CN" b="1" dirty="0"/>
                        <a:t>L</a:t>
                      </a:r>
                      <a:r>
                        <a:rPr lang="zh-CN" altLang="en-US" b="1" dirty="0"/>
                        <a:t>中的</a:t>
                      </a:r>
                      <a:r>
                        <a:rPr lang="en-US" altLang="zh-CN" b="1" dirty="0"/>
                        <a:t>“1”</a:t>
                      </a:r>
                      <a:r>
                        <a:rPr lang="zh-CN" altLang="en-US" b="1" dirty="0"/>
                        <a:t>选出</a:t>
                      </a:r>
                      <a:r>
                        <a:rPr lang="en-US" altLang="zh-CN" b="1" dirty="0"/>
                        <a:t>A</a:t>
                      </a:r>
                      <a:r>
                        <a:rPr lang="zh-CN" altLang="en-US" b="1" dirty="0"/>
                        <a:t>的对应元素，按单下标次序排成长列数组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885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9B1E8E-65AC-40C2-9D68-44652DB49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4121834"/>
          </a:xfrm>
        </p:spPr>
        <p:txBody>
          <a:bodyPr>
            <a:normAutofit/>
          </a:bodyPr>
          <a:lstStyle/>
          <a:p>
            <a:pPr marL="228600" lvl="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b="1" dirty="0">
                <a:solidFill>
                  <a:schemeClr val="bg1"/>
                </a:solidFill>
              </a:rPr>
              <a:t>[</a:t>
            </a:r>
            <a:r>
              <a:rPr lang="zh-CN" altLang="en-US" b="1" dirty="0">
                <a:solidFill>
                  <a:schemeClr val="bg1"/>
                </a:solidFill>
              </a:rPr>
              <a:t>例</a:t>
            </a:r>
            <a:r>
              <a:rPr lang="en-US" altLang="zh-CN" b="1" dirty="0">
                <a:solidFill>
                  <a:schemeClr val="bg1"/>
                </a:solidFill>
              </a:rPr>
              <a:t>2-12]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en-US" altLang="zh-CN" sz="2400" b="1" cap="none" dirty="0">
                <a:solidFill>
                  <a:schemeClr val="bg1"/>
                </a:solidFill>
                <a:latin typeface="Arial"/>
                <a:ea typeface="微软雅黑"/>
                <a:cs typeface="+mn-cs"/>
              </a:rPr>
              <a:t>&gt;&gt;b=magic</a:t>
            </a:r>
            <a:r>
              <a:rPr lang="zh-CN" altLang="en-US" sz="2400" b="1" cap="none" dirty="0">
                <a:solidFill>
                  <a:schemeClr val="bg1"/>
                </a:solidFill>
                <a:latin typeface="Arial"/>
                <a:ea typeface="微软雅黑"/>
                <a:cs typeface="+mn-cs"/>
              </a:rPr>
              <a:t>（</a:t>
            </a:r>
            <a:r>
              <a:rPr lang="en-US" altLang="zh-CN" sz="2400" b="1" cap="none" dirty="0">
                <a:solidFill>
                  <a:schemeClr val="bg1"/>
                </a:solidFill>
                <a:latin typeface="Arial"/>
                <a:ea typeface="微软雅黑"/>
                <a:cs typeface="+mn-cs"/>
              </a:rPr>
              <a:t>4</a:t>
            </a:r>
            <a:r>
              <a:rPr lang="zh-CN" altLang="en-US" sz="2400" b="1" cap="none" dirty="0">
                <a:solidFill>
                  <a:schemeClr val="bg1"/>
                </a:solidFill>
                <a:latin typeface="Arial"/>
                <a:ea typeface="微软雅黑"/>
                <a:cs typeface="+mn-cs"/>
              </a:rPr>
              <a:t>）</a:t>
            </a:r>
            <a:br>
              <a:rPr lang="en-US" altLang="zh-CN" sz="2400" b="1" cap="none" dirty="0">
                <a:solidFill>
                  <a:schemeClr val="bg1"/>
                </a:solidFill>
                <a:latin typeface="Arial"/>
                <a:ea typeface="微软雅黑"/>
                <a:cs typeface="+mn-cs"/>
              </a:rPr>
            </a:br>
            <a:r>
              <a:rPr lang="en-US" altLang="zh-CN" sz="24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b=</a:t>
            </a:r>
            <a:br>
              <a:rPr lang="en-US" altLang="zh-CN" sz="2000" cap="none" dirty="0">
                <a:solidFill>
                  <a:srgbClr val="000000">
                    <a:lumMod val="75000"/>
                    <a:lumOff val="25000"/>
                  </a:srgbClr>
                </a:solidFill>
                <a:latin typeface="Arial"/>
                <a:ea typeface="微软雅黑"/>
                <a:cs typeface="+mn-cs"/>
              </a:rPr>
            </a:br>
            <a:r>
              <a:rPr lang="zh-CN" altLang="en-US" sz="2000" cap="none" dirty="0">
                <a:solidFill>
                  <a:srgbClr val="000000">
                    <a:lumMod val="75000"/>
                    <a:lumOff val="25000"/>
                  </a:srgbClr>
                </a:solidFill>
                <a:latin typeface="Arial"/>
                <a:ea typeface="微软雅黑"/>
                <a:cs typeface="+mn-cs"/>
              </a:rPr>
              <a:t>　　　</a:t>
            </a:r>
            <a:br>
              <a:rPr lang="en-US" altLang="zh-CN" dirty="0"/>
            </a:br>
            <a:r>
              <a:rPr lang="en-US" altLang="zh-CN" dirty="0"/>
              <a:t>      </a:t>
            </a:r>
            <a:br>
              <a:rPr lang="en-US" altLang="zh-CN" dirty="0"/>
            </a:br>
            <a:endParaRPr lang="zh-CN" altLang="en-US" dirty="0"/>
          </a:p>
        </p:txBody>
      </p:sp>
      <p:graphicFrame>
        <p:nvGraphicFramePr>
          <p:cNvPr id="9" name="内容占位符 8">
            <a:extLst>
              <a:ext uri="{FF2B5EF4-FFF2-40B4-BE49-F238E27FC236}">
                <a16:creationId xmlns:a16="http://schemas.microsoft.com/office/drawing/2014/main" id="{F4D45D22-D557-4721-8112-2FF196C17C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9834445"/>
              </p:ext>
            </p:extLst>
          </p:nvPr>
        </p:nvGraphicFramePr>
        <p:xfrm>
          <a:off x="2039816" y="2060917"/>
          <a:ext cx="277133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077">
                  <a:extLst>
                    <a:ext uri="{9D8B030D-6E8A-4147-A177-3AD203B41FA5}">
                      <a16:colId xmlns:a16="http://schemas.microsoft.com/office/drawing/2014/main" val="2847936989"/>
                    </a:ext>
                  </a:extLst>
                </a:gridCol>
                <a:gridCol w="706419">
                  <a:extLst>
                    <a:ext uri="{9D8B030D-6E8A-4147-A177-3AD203B41FA5}">
                      <a16:colId xmlns:a16="http://schemas.microsoft.com/office/drawing/2014/main" val="3382038449"/>
                    </a:ext>
                  </a:extLst>
                </a:gridCol>
                <a:gridCol w="706419">
                  <a:extLst>
                    <a:ext uri="{9D8B030D-6E8A-4147-A177-3AD203B41FA5}">
                      <a16:colId xmlns:a16="http://schemas.microsoft.com/office/drawing/2014/main" val="1474534871"/>
                    </a:ext>
                  </a:extLst>
                </a:gridCol>
                <a:gridCol w="706419">
                  <a:extLst>
                    <a:ext uri="{9D8B030D-6E8A-4147-A177-3AD203B41FA5}">
                      <a16:colId xmlns:a16="http://schemas.microsoft.com/office/drawing/2014/main" val="284885217"/>
                    </a:ext>
                  </a:extLst>
                </a:gridCol>
              </a:tblGrid>
              <a:tr h="407963"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16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2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3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13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062559"/>
                  </a:ext>
                </a:extLst>
              </a:tr>
              <a:tr h="407963"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5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11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8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9980395"/>
                  </a:ext>
                </a:extLst>
              </a:tr>
              <a:tr h="407963"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9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7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6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12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241391"/>
                  </a:ext>
                </a:extLst>
              </a:tr>
              <a:tr h="407963"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4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14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15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1</a:t>
                      </a:r>
                      <a:endParaRPr lang="zh-CN" altLang="en-US" sz="2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1991860"/>
                  </a:ext>
                </a:extLst>
              </a:tr>
            </a:tbl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2CDBFFEA-E3FF-409D-81AF-BF97ACBA121F}"/>
              </a:ext>
            </a:extLst>
          </p:cNvPr>
          <p:cNvSpPr/>
          <p:nvPr/>
        </p:nvSpPr>
        <p:spPr>
          <a:xfrm>
            <a:off x="1317674" y="3811012"/>
            <a:ext cx="25368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/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&gt;&gt;b(3,4)</a:t>
            </a:r>
          </a:p>
          <a:p>
            <a:pPr lvl="0" defTabSz="914400"/>
            <a:r>
              <a:rPr lang="en-US" altLang="zh-CN" sz="2400" b="1" dirty="0" err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ans</a:t>
            </a:r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=</a:t>
            </a:r>
          </a:p>
          <a:p>
            <a:pPr lvl="0" defTabSz="914400"/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12</a:t>
            </a:r>
          </a:p>
          <a:p>
            <a:pPr lvl="0" defTabSz="914400"/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&gt;&gt;b([2,4],[1,3])</a:t>
            </a:r>
          </a:p>
          <a:p>
            <a:pPr lvl="0" defTabSz="914400"/>
            <a:r>
              <a:rPr lang="en-US" altLang="zh-CN" sz="2400" b="1" dirty="0" err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ans</a:t>
            </a:r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=</a:t>
            </a:r>
          </a:p>
          <a:p>
            <a:pPr lvl="0" defTabSz="914400"/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5     10</a:t>
            </a:r>
          </a:p>
          <a:p>
            <a:pPr lvl="0" defTabSz="914400"/>
            <a:endParaRPr lang="en-US" altLang="zh-CN" sz="2400" b="1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0" defTabSz="914400"/>
            <a:r>
              <a:rPr lang="en-US" altLang="zh-CN" sz="24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4     15   </a:t>
            </a:r>
          </a:p>
        </p:txBody>
      </p:sp>
    </p:spTree>
    <p:extLst>
      <p:ext uri="{BB962C8B-B14F-4D97-AF65-F5344CB8AC3E}">
        <p14:creationId xmlns:p14="http://schemas.microsoft.com/office/powerpoint/2010/main" val="3394353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C604B0-4C8C-4CE3-96E7-F995EEBBF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601" y="-366220"/>
            <a:ext cx="9905998" cy="1478570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CB243254-989E-4B74-BBE3-A5EFFB04BA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5989" y="493812"/>
            <a:ext cx="10900531" cy="3210373"/>
          </a:xfrm>
          <a:solidFill>
            <a:schemeClr val="accent1">
              <a:tint val="20000"/>
            </a:schemeClr>
          </a:solidFill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4E1A62E-5F29-41B4-A145-02CF838302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37" b="3311"/>
          <a:stretch/>
        </p:blipFill>
        <p:spPr>
          <a:xfrm>
            <a:off x="845989" y="3704185"/>
            <a:ext cx="10900530" cy="3039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092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AEB25C-5CF6-4E40-8158-43FF3905B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7D4E84A9-6ED6-455D-B12F-39CD6407B6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8445" y="326232"/>
            <a:ext cx="10188965" cy="3541712"/>
          </a:xfr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040D89B-6CBF-4A8D-B15E-04A45E934F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446" y="3867944"/>
            <a:ext cx="10188964" cy="259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175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E2714B-95F2-4B8B-AE50-D1BA85521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>
                <a:solidFill>
                  <a:schemeClr val="bg1"/>
                </a:solidFill>
              </a:rPr>
              <a:t>3</a:t>
            </a:r>
            <a:r>
              <a:rPr lang="zh-CN" altLang="en-US" b="1" dirty="0">
                <a:solidFill>
                  <a:schemeClr val="bg1"/>
                </a:solidFill>
              </a:rPr>
              <a:t>、二维数组的操作</a:t>
            </a:r>
            <a:br>
              <a:rPr lang="en-US" altLang="zh-CN" b="1" dirty="0">
                <a:solidFill>
                  <a:schemeClr val="bg1"/>
                </a:solidFill>
              </a:rPr>
            </a:br>
            <a:r>
              <a:rPr lang="zh-CN" altLang="en-US" b="1" dirty="0">
                <a:solidFill>
                  <a:schemeClr val="bg1"/>
                </a:solidFill>
              </a:rPr>
              <a:t>ＭＡＴＬＡＢ提供了许多用以获取数组或矩阵信息，以及对数组进行操作的函数，利用这些函数可方便地获取数组信息或对数组进行所需操作。如下表常用的操作函数。</a:t>
            </a:r>
            <a:br>
              <a:rPr lang="en-US" altLang="zh-CN" b="1" dirty="0">
                <a:solidFill>
                  <a:schemeClr val="bg1"/>
                </a:solidFill>
              </a:rPr>
            </a:br>
            <a:endParaRPr lang="zh-CN" altLang="en-US" b="1" dirty="0">
              <a:solidFill>
                <a:schemeClr val="bg1"/>
              </a:solidFill>
            </a:endParaRP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16C2C868-29DD-44F2-8A54-80AC1F30DF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6092" y="2405574"/>
            <a:ext cx="8517071" cy="434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881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16EB43-74AC-49F3-9524-A3A916975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5400" b="1" dirty="0">
                <a:solidFill>
                  <a:schemeClr val="bg1"/>
                </a:solidFill>
              </a:rPr>
              <a:t>　　　　　谢谢观看</a:t>
            </a:r>
          </a:p>
        </p:txBody>
      </p:sp>
    </p:spTree>
    <p:extLst>
      <p:ext uri="{BB962C8B-B14F-4D97-AF65-F5344CB8AC3E}">
        <p14:creationId xmlns:p14="http://schemas.microsoft.com/office/powerpoint/2010/main" val="64799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A82BD8E2-1CD0-4826-8DAA-958259A87A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5326" y="330590"/>
            <a:ext cx="8906461" cy="2130842"/>
          </a:xfrm>
        </p:spPr>
        <p:txBody>
          <a:bodyPr>
            <a:no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</a:rPr>
              <a:t>二维数组</a:t>
            </a:r>
            <a:endParaRPr lang="en-US" altLang="zh-CN" sz="3200" b="1" dirty="0">
              <a:solidFill>
                <a:schemeClr val="bg1"/>
              </a:solidFill>
            </a:endParaRPr>
          </a:p>
          <a:p>
            <a:r>
              <a:rPr lang="zh-CN" altLang="en-US" sz="2800" b="1" dirty="0">
                <a:solidFill>
                  <a:schemeClr val="bg1"/>
                </a:solidFill>
              </a:rPr>
              <a:t>概念：由实数或复数排列成矩阵而构成的。对于ｍ</a:t>
            </a:r>
            <a:r>
              <a:rPr lang="en-US" altLang="zh-CN" sz="2800" b="1" dirty="0">
                <a:solidFill>
                  <a:schemeClr val="bg1"/>
                </a:solidFill>
              </a:rPr>
              <a:t>×</a:t>
            </a:r>
            <a:r>
              <a:rPr lang="zh-CN" altLang="en-US" sz="2800" b="1" dirty="0">
                <a:solidFill>
                  <a:schemeClr val="bg1"/>
                </a:solidFill>
              </a:rPr>
              <a:t>ｎ的二维数组，是指其具有ｍ行、ｎ列。</a:t>
            </a:r>
          </a:p>
        </p:txBody>
      </p:sp>
      <p:sp>
        <p:nvSpPr>
          <p:cNvPr id="6" name="副标题 2">
            <a:extLst>
              <a:ext uri="{FF2B5EF4-FFF2-40B4-BE49-F238E27FC236}">
                <a16:creationId xmlns:a16="http://schemas.microsoft.com/office/drawing/2014/main" id="{1F5E9142-0F92-433C-B01A-395B2D05B5B1}"/>
              </a:ext>
            </a:extLst>
          </p:cNvPr>
          <p:cNvSpPr txBox="1">
            <a:spLocks/>
          </p:cNvSpPr>
          <p:nvPr/>
        </p:nvSpPr>
        <p:spPr>
          <a:xfrm>
            <a:off x="1585326" y="3429000"/>
            <a:ext cx="8791575" cy="10204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副标题 2">
            <a:extLst>
              <a:ext uri="{FF2B5EF4-FFF2-40B4-BE49-F238E27FC236}">
                <a16:creationId xmlns:a16="http://schemas.microsoft.com/office/drawing/2014/main" id="{466CEC38-DD9D-4D97-BB3E-974A583AB697}"/>
              </a:ext>
            </a:extLst>
          </p:cNvPr>
          <p:cNvSpPr txBox="1">
            <a:spLocks/>
          </p:cNvSpPr>
          <p:nvPr/>
        </p:nvSpPr>
        <p:spPr>
          <a:xfrm>
            <a:off x="1700212" y="3429000"/>
            <a:ext cx="9232730" cy="3098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sz="2800" b="1" dirty="0">
              <a:solidFill>
                <a:schemeClr val="bg1"/>
              </a:solidFill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49E8F83C-6C0C-4ADD-831A-39D7CC37A8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312" b="8899"/>
          <a:stretch/>
        </p:blipFill>
        <p:spPr>
          <a:xfrm>
            <a:off x="1585326" y="2425717"/>
            <a:ext cx="9082674" cy="4047400"/>
          </a:xfrm>
          <a:prstGeom prst="rect">
            <a:avLst/>
          </a:prstGeom>
          <a:solidFill>
            <a:srgbClr val="002060"/>
          </a:solidFill>
        </p:spPr>
      </p:pic>
    </p:spTree>
    <p:extLst>
      <p:ext uri="{BB962C8B-B14F-4D97-AF65-F5344CB8AC3E}">
        <p14:creationId xmlns:p14="http://schemas.microsoft.com/office/powerpoint/2010/main" val="1930993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1638E6-72F4-479C-B54C-E08A5399C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8182" y="991063"/>
            <a:ext cx="8791575" cy="3819452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>
                <a:solidFill>
                  <a:schemeClr val="bg1"/>
                </a:solidFill>
              </a:rPr>
              <a:t>二维数组的应用：</a:t>
            </a:r>
            <a:br>
              <a:rPr lang="en-US" altLang="zh-CN" sz="4400" b="1" dirty="0">
                <a:solidFill>
                  <a:schemeClr val="bg1"/>
                </a:solidFill>
              </a:rPr>
            </a:br>
            <a:br>
              <a:rPr lang="en-US" altLang="zh-CN" sz="3600" b="1" dirty="0">
                <a:solidFill>
                  <a:schemeClr val="bg1"/>
                </a:solidFill>
              </a:rPr>
            </a:br>
            <a:r>
              <a:rPr lang="zh-CN" altLang="en-US" sz="4000" b="1" dirty="0">
                <a:solidFill>
                  <a:schemeClr val="bg1"/>
                </a:solidFill>
              </a:rPr>
              <a:t>１、二维数组的创建</a:t>
            </a:r>
            <a:br>
              <a:rPr lang="en-US" altLang="zh-CN" sz="4000" b="1" dirty="0">
                <a:solidFill>
                  <a:schemeClr val="bg1"/>
                </a:solidFill>
              </a:rPr>
            </a:br>
            <a:br>
              <a:rPr lang="en-US" altLang="zh-CN" sz="4000" b="1" dirty="0">
                <a:solidFill>
                  <a:schemeClr val="bg1"/>
                </a:solidFill>
              </a:rPr>
            </a:br>
            <a:r>
              <a:rPr lang="zh-CN" altLang="en-US" sz="4000" b="1" dirty="0">
                <a:solidFill>
                  <a:schemeClr val="bg1"/>
                </a:solidFill>
              </a:rPr>
              <a:t>２、二维数组的访问与赋值</a:t>
            </a:r>
            <a:br>
              <a:rPr lang="en-US" altLang="zh-CN" sz="4000" b="1" dirty="0">
                <a:solidFill>
                  <a:schemeClr val="bg1"/>
                </a:solidFill>
              </a:rPr>
            </a:br>
            <a:br>
              <a:rPr lang="en-US" altLang="zh-CN" sz="4000" b="1" dirty="0">
                <a:solidFill>
                  <a:schemeClr val="bg1"/>
                </a:solidFill>
              </a:rPr>
            </a:br>
            <a:r>
              <a:rPr lang="zh-CN" altLang="en-US" sz="4000" b="1" dirty="0">
                <a:solidFill>
                  <a:schemeClr val="bg1"/>
                </a:solidFill>
              </a:rPr>
              <a:t>３、二维数组的操作</a:t>
            </a:r>
            <a:br>
              <a:rPr lang="en-US" altLang="zh-CN" sz="3600" b="1" dirty="0">
                <a:solidFill>
                  <a:schemeClr val="bg1"/>
                </a:solidFill>
              </a:rPr>
            </a:br>
            <a:endParaRPr lang="zh-CN" altLang="en-US" sz="36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424C518-7AD3-435C-994F-48F6B5D959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6763" y="5079146"/>
            <a:ext cx="8791575" cy="1655762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3860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817870-4F76-44FF-9AB7-658953758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1</a:t>
            </a:r>
            <a:r>
              <a:rPr lang="zh-CN" altLang="en-US" sz="4400" b="1" dirty="0">
                <a:solidFill>
                  <a:schemeClr val="bg1"/>
                </a:solidFill>
              </a:rPr>
              <a:t>、二维数组的创建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FF09DD-C8D0-4A3F-989C-8122BA2AB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sz="3500" b="1" dirty="0">
                <a:solidFill>
                  <a:schemeClr val="bg1"/>
                </a:solidFill>
              </a:rPr>
              <a:t>1</a:t>
            </a:r>
            <a:r>
              <a:rPr lang="zh-CN" altLang="en-US" sz="3500" b="1" dirty="0">
                <a:solidFill>
                  <a:schemeClr val="bg1"/>
                </a:solidFill>
              </a:rPr>
              <a:t>、直接输入法</a:t>
            </a:r>
            <a:endParaRPr lang="en-US" altLang="zh-CN" sz="3500" b="1" dirty="0">
              <a:solidFill>
                <a:schemeClr val="bg1"/>
              </a:solidFill>
            </a:endParaRPr>
          </a:p>
          <a:p>
            <a:r>
              <a:rPr lang="en-US" altLang="zh-CN" sz="3500" b="1" dirty="0">
                <a:solidFill>
                  <a:schemeClr val="bg1"/>
                </a:solidFill>
              </a:rPr>
              <a:t>2</a:t>
            </a:r>
            <a:r>
              <a:rPr lang="zh-CN" altLang="en-US" sz="3500" b="1" dirty="0">
                <a:solidFill>
                  <a:schemeClr val="bg1"/>
                </a:solidFill>
              </a:rPr>
              <a:t>、数组编辑器法</a:t>
            </a:r>
            <a:endParaRPr lang="en-US" altLang="zh-CN" sz="3500" b="1" dirty="0">
              <a:solidFill>
                <a:schemeClr val="bg1"/>
              </a:solidFill>
            </a:endParaRPr>
          </a:p>
          <a:p>
            <a:r>
              <a:rPr lang="en-US" altLang="zh-CN" sz="3500" b="1" dirty="0">
                <a:solidFill>
                  <a:schemeClr val="bg1"/>
                </a:solidFill>
              </a:rPr>
              <a:t>3</a:t>
            </a:r>
            <a:r>
              <a:rPr lang="zh-CN" altLang="en-US" sz="3500" b="1" dirty="0">
                <a:solidFill>
                  <a:schemeClr val="bg1"/>
                </a:solidFill>
              </a:rPr>
              <a:t>、Ｍ文件生成法</a:t>
            </a:r>
            <a:endParaRPr lang="en-US" altLang="zh-CN" sz="3500" b="1" dirty="0">
              <a:solidFill>
                <a:schemeClr val="bg1"/>
              </a:solidFill>
            </a:endParaRPr>
          </a:p>
          <a:p>
            <a:r>
              <a:rPr lang="en-US" altLang="zh-CN" sz="3500" b="1" dirty="0">
                <a:solidFill>
                  <a:schemeClr val="bg1"/>
                </a:solidFill>
              </a:rPr>
              <a:t>4</a:t>
            </a:r>
            <a:r>
              <a:rPr lang="zh-CN" altLang="en-US" sz="3500" b="1" dirty="0">
                <a:solidFill>
                  <a:schemeClr val="bg1"/>
                </a:solidFill>
              </a:rPr>
              <a:t>、数据导入法</a:t>
            </a:r>
            <a:endParaRPr lang="en-US" altLang="zh-CN" sz="3500" b="1" dirty="0">
              <a:solidFill>
                <a:schemeClr val="bg1"/>
              </a:solidFill>
            </a:endParaRPr>
          </a:p>
          <a:p>
            <a:r>
              <a:rPr lang="en-US" altLang="zh-CN" sz="3500" b="1" dirty="0">
                <a:solidFill>
                  <a:schemeClr val="bg1"/>
                </a:solidFill>
              </a:rPr>
              <a:t>5</a:t>
            </a:r>
            <a:r>
              <a:rPr lang="zh-CN" altLang="en-US" sz="3500" b="1" dirty="0">
                <a:solidFill>
                  <a:schemeClr val="bg1"/>
                </a:solidFill>
              </a:rPr>
              <a:t>、标准数组函数生成法</a:t>
            </a:r>
            <a:endParaRPr lang="en-US" altLang="zh-CN" sz="3500" b="1" dirty="0">
              <a:solidFill>
                <a:schemeClr val="bg1"/>
              </a:solidFill>
            </a:endParaRPr>
          </a:p>
          <a:p>
            <a:r>
              <a:rPr lang="en-US" altLang="zh-CN" sz="3500" b="1" dirty="0">
                <a:solidFill>
                  <a:schemeClr val="bg1"/>
                </a:solidFill>
              </a:rPr>
              <a:t>6</a:t>
            </a:r>
            <a:r>
              <a:rPr lang="zh-CN" altLang="en-US" sz="3500" b="1" dirty="0">
                <a:solidFill>
                  <a:schemeClr val="bg1"/>
                </a:solidFill>
              </a:rPr>
              <a:t>、存取数据文件</a:t>
            </a:r>
            <a:endParaRPr lang="en-US" altLang="zh-CN" sz="3500" b="1" dirty="0">
              <a:solidFill>
                <a:schemeClr val="bg1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69985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4F0E8C-EED8-439F-9CE6-06D1BDD46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</a:rPr>
              <a:t>1</a:t>
            </a:r>
            <a:r>
              <a:rPr lang="zh-CN" altLang="en-US" sz="4000" b="1" dirty="0">
                <a:solidFill>
                  <a:schemeClr val="bg1"/>
                </a:solidFill>
              </a:rPr>
              <a:t>、直接输入法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5E29C5-9055-4DDD-A46C-397974193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939998"/>
            <a:ext cx="9905999" cy="35417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 dirty="0">
                <a:solidFill>
                  <a:schemeClr val="bg1"/>
                </a:solidFill>
              </a:rPr>
              <a:t>从键盘上直接输入数组元素的方法适合于较小数组（元素和行、列数较少的数组）。直接输入法需遵循下列规则：</a:t>
            </a:r>
            <a:endParaRPr lang="en-US" altLang="zh-CN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chemeClr val="bg1"/>
                </a:solidFill>
              </a:rPr>
              <a:t>1</a:t>
            </a:r>
            <a:r>
              <a:rPr lang="zh-CN" altLang="en-US" sz="3200" b="1" dirty="0">
                <a:solidFill>
                  <a:schemeClr val="bg1"/>
                </a:solidFill>
              </a:rPr>
              <a:t>、整个数组必须以方括号“</a:t>
            </a:r>
            <a:r>
              <a:rPr lang="en-US" altLang="zh-CN" sz="3200" b="1" dirty="0">
                <a:solidFill>
                  <a:schemeClr val="bg1"/>
                </a:solidFill>
              </a:rPr>
              <a:t>[  ]</a:t>
            </a:r>
            <a:r>
              <a:rPr lang="zh-CN" altLang="en-US" sz="3200" b="1" dirty="0">
                <a:solidFill>
                  <a:schemeClr val="bg1"/>
                </a:solidFill>
              </a:rPr>
              <a:t>”为其首尾</a:t>
            </a:r>
            <a:r>
              <a:rPr lang="en-US" altLang="zh-CN" sz="3200" b="1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en-US" altLang="zh-CN" sz="3200" b="1" dirty="0">
                <a:solidFill>
                  <a:schemeClr val="bg1"/>
                </a:solidFill>
              </a:rPr>
              <a:t>2</a:t>
            </a:r>
            <a:r>
              <a:rPr lang="zh-CN" altLang="en-US" sz="3200" b="1" dirty="0">
                <a:solidFill>
                  <a:schemeClr val="bg1"/>
                </a:solidFill>
              </a:rPr>
              <a:t>、数组的行与行之间需使用分号“；”间隔或用回车键＜</a:t>
            </a:r>
            <a:r>
              <a:rPr lang="en-US" altLang="zh-CN" sz="3200" b="1" dirty="0">
                <a:solidFill>
                  <a:schemeClr val="bg1"/>
                </a:solidFill>
              </a:rPr>
              <a:t>Enter</a:t>
            </a:r>
            <a:r>
              <a:rPr lang="zh-CN" altLang="en-US" sz="3200" b="1" dirty="0">
                <a:solidFill>
                  <a:schemeClr val="bg1"/>
                </a:solidFill>
              </a:rPr>
              <a:t>＞间隔。</a:t>
            </a:r>
            <a:endParaRPr lang="en-US" altLang="zh-CN" sz="3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zh-CN" sz="3200" b="1" dirty="0">
                <a:solidFill>
                  <a:schemeClr val="bg1"/>
                </a:solidFill>
              </a:rPr>
              <a:t>3</a:t>
            </a:r>
            <a:r>
              <a:rPr lang="zh-CN" altLang="en-US" sz="3200" b="1" dirty="0">
                <a:solidFill>
                  <a:schemeClr val="bg1"/>
                </a:solidFill>
              </a:rPr>
              <a:t>、数组的元素之间可用逗号“，”或空格间隔。</a:t>
            </a:r>
          </a:p>
        </p:txBody>
      </p:sp>
    </p:spTree>
    <p:extLst>
      <p:ext uri="{BB962C8B-B14F-4D97-AF65-F5344CB8AC3E}">
        <p14:creationId xmlns:p14="http://schemas.microsoft.com/office/powerpoint/2010/main" val="1895781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C74166-E8D0-4DE3-917A-700BC034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用直接输入法创建二维矩阵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D7C1A224-4565-4582-A4A3-9D5448B895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1009" y="2097088"/>
            <a:ext cx="6850966" cy="3755072"/>
          </a:xfrm>
        </p:spPr>
      </p:pic>
    </p:spTree>
    <p:extLst>
      <p:ext uri="{BB962C8B-B14F-4D97-AF65-F5344CB8AC3E}">
        <p14:creationId xmlns:p14="http://schemas.microsoft.com/office/powerpoint/2010/main" val="3607645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060D53-01D5-486C-AF30-7B53B4EB5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773" y="168351"/>
            <a:ext cx="9905998" cy="1478570"/>
          </a:xfrm>
        </p:spPr>
        <p:txBody>
          <a:bodyPr>
            <a:norm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</a:rPr>
              <a:t>2</a:t>
            </a:r>
            <a:r>
              <a:rPr lang="zh-CN" altLang="en-US" sz="4000" b="1" dirty="0">
                <a:solidFill>
                  <a:schemeClr val="bg1"/>
                </a:solidFill>
              </a:rPr>
              <a:t>、数组编辑器法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58A983F-DC37-4E39-8CA0-DB1EE9967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517967"/>
            <a:ext cx="9905999" cy="3541714"/>
          </a:xfrm>
        </p:spPr>
        <p:txBody>
          <a:bodyPr>
            <a:no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</a:rPr>
              <a:t>利用数组编辑器可方便地创建较大规模的数组。其创建方法是首先在命令窗口中创建一个新的变量，可为这个变量赋任意的数值，例如</a:t>
            </a:r>
            <a:r>
              <a:rPr lang="en-US" altLang="zh-CN" sz="3200" b="1" dirty="0">
                <a:solidFill>
                  <a:schemeClr val="bg1"/>
                </a:solidFill>
              </a:rPr>
              <a:t>data2=1</a:t>
            </a:r>
            <a:r>
              <a:rPr lang="zh-CN" altLang="en-US" sz="3200" b="1" dirty="0">
                <a:solidFill>
                  <a:schemeClr val="bg1"/>
                </a:solidFill>
              </a:rPr>
              <a:t>；在工作空间浏览器中双击该变量，打开数组编辑器，在编辑窗口中出现待填写的数组元素格，逐格填写元素值，直到完成为止。当然，也可利用数组编辑器对任意数组进行编辑器进行编辑修改。</a:t>
            </a:r>
          </a:p>
        </p:txBody>
      </p:sp>
    </p:spTree>
    <p:extLst>
      <p:ext uri="{BB962C8B-B14F-4D97-AF65-F5344CB8AC3E}">
        <p14:creationId xmlns:p14="http://schemas.microsoft.com/office/powerpoint/2010/main" val="2474092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DC9570-10A2-4874-93D9-B59FAF494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24" y="133643"/>
            <a:ext cx="9905998" cy="147857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solidFill>
                  <a:schemeClr val="bg1"/>
                </a:solidFill>
              </a:rPr>
              <a:t>３、Ｍ文件生成法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9281BF-4A02-4425-9F94-5D02B225F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61697"/>
            <a:ext cx="9905999" cy="4474870"/>
          </a:xfrm>
        </p:spPr>
        <p:txBody>
          <a:bodyPr/>
          <a:lstStyle/>
          <a:p>
            <a:r>
              <a:rPr lang="zh-CN" altLang="en-US" sz="2800" b="1" dirty="0">
                <a:solidFill>
                  <a:schemeClr val="bg1"/>
                </a:solidFill>
              </a:rPr>
              <a:t>对于大数组或者经常需要调用的数组，可建立一个Ｍ文件来生成。下面通过一个简单的例子来说明利用Ｍ文件生成数组的过程，关于Ｍ文件创建的详细介绍请参见第四章。</a:t>
            </a:r>
            <a:endParaRPr lang="en-US" altLang="zh-CN" sz="2800" b="1" dirty="0">
              <a:solidFill>
                <a:schemeClr val="bg1"/>
              </a:solidFill>
            </a:endParaRPr>
          </a:p>
          <a:p>
            <a:r>
              <a:rPr lang="en-US" altLang="zh-CN" sz="2800" b="1" dirty="0">
                <a:solidFill>
                  <a:schemeClr val="bg1"/>
                </a:solidFill>
              </a:rPr>
              <a:t>【</a:t>
            </a:r>
            <a:r>
              <a:rPr lang="zh-CN" altLang="en-US" sz="2800" b="1" dirty="0">
                <a:solidFill>
                  <a:schemeClr val="bg1"/>
                </a:solidFill>
              </a:rPr>
              <a:t>例２－７</a:t>
            </a:r>
            <a:r>
              <a:rPr lang="en-US" altLang="zh-CN" sz="2800" b="1" dirty="0">
                <a:solidFill>
                  <a:schemeClr val="bg1"/>
                </a:solidFill>
              </a:rPr>
              <a:t>】</a:t>
            </a:r>
            <a:r>
              <a:rPr lang="zh-CN" altLang="en-US" sz="2800" b="1" dirty="0">
                <a:solidFill>
                  <a:schemeClr val="bg1"/>
                </a:solidFill>
              </a:rPr>
              <a:t>用Ｍ文件ｍｙａｒｒｙ．</a:t>
            </a:r>
            <a:r>
              <a:rPr lang="en-US" altLang="zh-CN" sz="2800" b="1" dirty="0">
                <a:solidFill>
                  <a:schemeClr val="bg1"/>
                </a:solidFill>
              </a:rPr>
              <a:t>	</a:t>
            </a:r>
            <a:r>
              <a:rPr lang="zh-CN" altLang="en-US" sz="2800" b="1" dirty="0">
                <a:solidFill>
                  <a:schemeClr val="bg1"/>
                </a:solidFill>
              </a:rPr>
              <a:t>ｍ创建数组ｍｙｄａｔａ。（本次只做介绍操作步骤，实例请看教材Ｐ２１）</a:t>
            </a:r>
            <a:endParaRPr lang="en-US" altLang="zh-CN" sz="2800" b="1" dirty="0">
              <a:solidFill>
                <a:schemeClr val="bg1"/>
              </a:solidFill>
            </a:endParaRPr>
          </a:p>
          <a:p>
            <a:r>
              <a:rPr lang="zh-CN" altLang="en-US" sz="2800" b="1" dirty="0">
                <a:solidFill>
                  <a:schemeClr val="bg1"/>
                </a:solidFill>
              </a:rPr>
              <a:t>步骤１：打开Ｍ文件编辑调试器，并在编辑区中输入内容。</a:t>
            </a:r>
            <a:endParaRPr lang="en-US" altLang="zh-CN" sz="2800" b="1" dirty="0">
              <a:solidFill>
                <a:schemeClr val="bg1"/>
              </a:solidFill>
            </a:endParaRPr>
          </a:p>
          <a:p>
            <a:r>
              <a:rPr lang="zh-CN" altLang="en-US" sz="2800" b="1" dirty="0">
                <a:solidFill>
                  <a:schemeClr val="bg1"/>
                </a:solidFill>
              </a:rPr>
              <a:t>步骤２：保存此文件，文件名为ｍｙａｒｒａｙ．ｍ。</a:t>
            </a:r>
            <a:endParaRPr lang="en-US" altLang="zh-CN" sz="2800" b="1" dirty="0">
              <a:solidFill>
                <a:schemeClr val="bg1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8710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FD01C1-48F8-42B5-9F0C-EA2FA3C82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195" y="1036590"/>
            <a:ext cx="9905998" cy="2392410"/>
          </a:xfrm>
        </p:spPr>
        <p:txBody>
          <a:bodyPr>
            <a:norm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</a:rPr>
              <a:t>以后只要在命令窗口或程序中，调用</a:t>
            </a:r>
            <a:r>
              <a:rPr lang="zh-CN" altLang="en-US" sz="2800" b="1" cap="none" dirty="0">
                <a:solidFill>
                  <a:prstClr val="black"/>
                </a:solidFill>
                <a:cs typeface="+mn-cs"/>
              </a:rPr>
              <a:t>ｍｙａｒｒｙ．</a:t>
            </a:r>
            <a:r>
              <a:rPr lang="en-US" altLang="zh-CN" sz="2800" b="1" cap="none" dirty="0">
                <a:solidFill>
                  <a:prstClr val="black"/>
                </a:solidFill>
                <a:cs typeface="+mn-cs"/>
              </a:rPr>
              <a:t>	</a:t>
            </a:r>
            <a:r>
              <a:rPr lang="zh-CN" altLang="en-US" sz="2800" b="1" cap="none" dirty="0">
                <a:solidFill>
                  <a:prstClr val="black"/>
                </a:solidFill>
                <a:cs typeface="+mn-cs"/>
              </a:rPr>
              <a:t>ｍ文件，数组ｍｙｄａｔａ就会自动生成。</a:t>
            </a:r>
            <a:br>
              <a:rPr lang="en-US" altLang="zh-CN" sz="2800" b="1" cap="none" dirty="0">
                <a:solidFill>
                  <a:prstClr val="black"/>
                </a:solidFill>
                <a:cs typeface="+mn-cs"/>
              </a:rPr>
            </a:br>
            <a:r>
              <a:rPr lang="zh-CN" altLang="en-US" sz="2800" b="1" cap="none" dirty="0">
                <a:solidFill>
                  <a:prstClr val="black"/>
                </a:solidFill>
                <a:cs typeface="+mn-cs"/>
              </a:rPr>
              <a:t>例如，在命令窗口中执行以下程序语句：</a:t>
            </a:r>
            <a:br>
              <a:rPr lang="en-US" altLang="zh-CN" sz="2800" b="1" cap="none" dirty="0">
                <a:solidFill>
                  <a:prstClr val="black"/>
                </a:solidFill>
                <a:cs typeface="+mn-cs"/>
              </a:rPr>
            </a:br>
            <a:r>
              <a:rPr lang="en-US" altLang="zh-CN" sz="2800" b="1" cap="none" dirty="0">
                <a:solidFill>
                  <a:prstClr val="black"/>
                </a:solidFill>
                <a:cs typeface="+mn-cs"/>
              </a:rPr>
              <a:t>            &gt;&gt;</a:t>
            </a:r>
            <a:r>
              <a:rPr lang="en-US" altLang="zh-CN" sz="2800" b="1" cap="none" dirty="0" err="1">
                <a:solidFill>
                  <a:prstClr val="black"/>
                </a:solidFill>
                <a:cs typeface="+mn-cs"/>
              </a:rPr>
              <a:t>myarray</a:t>
            </a:r>
            <a:br>
              <a:rPr lang="en-US" altLang="zh-CN" sz="2800" b="1" cap="none" dirty="0">
                <a:solidFill>
                  <a:prstClr val="black"/>
                </a:solidFill>
                <a:cs typeface="+mn-cs"/>
              </a:rPr>
            </a:br>
            <a:r>
              <a:rPr lang="zh-CN" altLang="en-US" sz="2800" b="1" cap="none" dirty="0">
                <a:solidFill>
                  <a:prstClr val="black"/>
                </a:solidFill>
                <a:cs typeface="+mn-cs"/>
              </a:rPr>
              <a:t>可在工作空间浏览器或命令窗口中检验生成的数组</a:t>
            </a:r>
            <a:r>
              <a:rPr lang="en-US" altLang="zh-CN" sz="2800" b="1" cap="none" dirty="0" err="1">
                <a:solidFill>
                  <a:prstClr val="black"/>
                </a:solidFill>
                <a:cs typeface="+mn-cs"/>
              </a:rPr>
              <a:t>mydata</a:t>
            </a:r>
            <a:r>
              <a:rPr lang="zh-CN" altLang="en-US" sz="2800" b="1" cap="none" dirty="0">
                <a:solidFill>
                  <a:prstClr val="black"/>
                </a:solidFill>
                <a:cs typeface="+mn-cs"/>
              </a:rPr>
              <a:t>。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76758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电路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TM04033919[[fn=电路]]</Template>
  <TotalTime>363</TotalTime>
  <Words>1076</Words>
  <Application>Microsoft Office PowerPoint</Application>
  <PresentationFormat>宽屏</PresentationFormat>
  <Paragraphs>120</Paragraphs>
  <Slides>18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2" baseType="lpstr">
      <vt:lpstr>等线</vt:lpstr>
      <vt:lpstr>Arial</vt:lpstr>
      <vt:lpstr>Tw Cen MT</vt:lpstr>
      <vt:lpstr>电路</vt:lpstr>
      <vt:lpstr>二维数组</vt:lpstr>
      <vt:lpstr>PowerPoint 演示文稿</vt:lpstr>
      <vt:lpstr>二维数组的应用：  １、二维数组的创建  ２、二维数组的访问与赋值  ３、二维数组的操作 </vt:lpstr>
      <vt:lpstr>1、二维数组的创建</vt:lpstr>
      <vt:lpstr>1、直接输入法</vt:lpstr>
      <vt:lpstr>用直接输入法创建二维矩阵</vt:lpstr>
      <vt:lpstr>2、数组编辑器法</vt:lpstr>
      <vt:lpstr>３、Ｍ文件生成法</vt:lpstr>
      <vt:lpstr>以后只要在命令窗口或程序中，调用ｍｙａｒｒｙ． ｍ文件，数组ｍｙｄａｔａ就会自动生成。 例如，在命令窗口中执行以下程序语句：             &gt;&gt;myarray 可在工作空间浏览器或命令窗口中检验生成的数组mydata。</vt:lpstr>
      <vt:lpstr>４、数据导入法 </vt:lpstr>
      <vt:lpstr>５、标准数组函数生成法 对于一些标准数组或特殊数组，可利用ＭＡＴＬＡＢ提供的函数来生成，下表给出一些常用的标准数组生成函数。</vt:lpstr>
      <vt:lpstr>6、存取数据文件 在ＭＡＴＬＡＢ中，提供ｓａｖｅ和ｌｏａｄ命令来实现数据文件的存取，下表列出了命令的常见调用格式。</vt:lpstr>
      <vt:lpstr>2、二维数组的访问与赋值</vt:lpstr>
      <vt:lpstr>[例2-12] &gt;&gt;b=magic（4） b= 　　　        </vt:lpstr>
      <vt:lpstr>PowerPoint 演示文稿</vt:lpstr>
      <vt:lpstr>PowerPoint 演示文稿</vt:lpstr>
      <vt:lpstr>3、二维数组的操作 ＭＡＴＬＡＢ提供了许多用以获取数组或矩阵信息，以及对数组进行操作的函数，利用这些函数可方便地获取数组信息或对数组进行所需操作。如下表常用的操作函数。 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二维数组</dc:title>
  <dc:creator>Administrator</dc:creator>
  <cp:lastModifiedBy>Administrator</cp:lastModifiedBy>
  <cp:revision>33</cp:revision>
  <dcterms:created xsi:type="dcterms:W3CDTF">2018-12-03T10:54:49Z</dcterms:created>
  <dcterms:modified xsi:type="dcterms:W3CDTF">2018-12-07T04:44:29Z</dcterms:modified>
</cp:coreProperties>
</file>