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0" d="100"/>
          <a:sy n="70" d="100"/>
        </p:scale>
        <p:origin x="-70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2018/11/12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png"/><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26888"/>
            <a:ext cx="9144000" cy="1957070"/>
          </a:xfrm>
        </p:spPr>
        <p:txBody>
          <a:bodyPr>
            <a:normAutofit/>
          </a:bodyPr>
          <a:lstStyle/>
          <a:p>
            <a:r>
              <a:rPr lang="zh-CN" altLang="en-US" b="1" dirty="0" smtClean="0"/>
              <a:t>有功功率与无功功率调节</a:t>
            </a:r>
            <a:endParaRPr lang="zh-CN" altLang="en-US" b="1" dirty="0"/>
          </a:p>
        </p:txBody>
      </p:sp>
      <p:sp>
        <p:nvSpPr>
          <p:cNvPr id="3" name="副标题 2"/>
          <p:cNvSpPr>
            <a:spLocks noGrp="1"/>
          </p:cNvSpPr>
          <p:nvPr>
            <p:ph type="subTitle" idx="1"/>
          </p:nvPr>
        </p:nvSpPr>
        <p:spPr/>
        <p:txBody>
          <a:bodyPr/>
          <a:lstStyle/>
          <a:p>
            <a:pPr algn="ctr"/>
            <a:r>
              <a:rPr lang="zh-CN" altLang="en-US" sz="3200" b="1">
                <a:latin typeface="微软雅黑 Light" panose="020B0502040204020203" charset="-122"/>
                <a:ea typeface="微软雅黑 Light" panose="020B0502040204020203" charset="-122"/>
              </a:rPr>
              <a:t>学生第四备课组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latin typeface="微软雅黑 Light" panose="020B0502040204020203" charset="-122"/>
                <a:ea typeface="微软雅黑 Light" panose="020B0502040204020203" charset="-122"/>
              </a:rPr>
              <a:t>一个需要掌握的结论</a:t>
            </a:r>
            <a:r>
              <a:rPr lang="zh-CN" altLang="en-US"/>
              <a:t>：</a:t>
            </a:r>
          </a:p>
        </p:txBody>
      </p:sp>
      <p:sp>
        <p:nvSpPr>
          <p:cNvPr id="3" name="内容占位符 2"/>
          <p:cNvSpPr>
            <a:spLocks noGrp="1"/>
          </p:cNvSpPr>
          <p:nvPr>
            <p:ph idx="1"/>
          </p:nvPr>
        </p:nvSpPr>
        <p:spPr/>
        <p:txBody>
          <a:bodyPr/>
          <a:lstStyle/>
          <a:p>
            <a:pPr>
              <a:lnSpc>
                <a:spcPct val="150000"/>
              </a:lnSpc>
            </a:pPr>
            <a:r>
              <a:rPr lang="zh-CN" altLang="en-US" b="1" dirty="0">
                <a:latin typeface="Times New Roman" panose="02020603050405020304" pitchFamily="18" charset="0"/>
                <a:ea typeface="华文楷体" pitchFamily="2" charset="-122"/>
                <a:sym typeface="+mn-ea"/>
              </a:rPr>
              <a:t>增大励磁电流（增大</a:t>
            </a:r>
            <a:r>
              <a:rPr lang="en-US" altLang="zh-CN" b="1" dirty="0">
                <a:latin typeface="Times New Roman" panose="02020603050405020304" pitchFamily="18" charset="0"/>
                <a:ea typeface="华文楷体" pitchFamily="2" charset="-122"/>
                <a:sym typeface="+mn-ea"/>
              </a:rPr>
              <a:t>E</a:t>
            </a:r>
            <a:r>
              <a:rPr lang="en-US" altLang="zh-CN" b="1" baseline="-25000" dirty="0">
                <a:latin typeface="Times New Roman" panose="02020603050405020304" pitchFamily="18" charset="0"/>
                <a:ea typeface="华文楷体" pitchFamily="2" charset="-122"/>
                <a:sym typeface="+mn-ea"/>
              </a:rPr>
              <a:t>0</a:t>
            </a:r>
            <a:r>
              <a:rPr lang="zh-CN" altLang="en-US" b="1" dirty="0">
                <a:latin typeface="Times New Roman" panose="02020603050405020304" pitchFamily="18" charset="0"/>
                <a:ea typeface="华文楷体" pitchFamily="2" charset="-122"/>
                <a:sym typeface="+mn-ea"/>
              </a:rPr>
              <a:t>）减小同步电抗（即增大短路比</a:t>
            </a:r>
            <a:r>
              <a:rPr lang="en-US" altLang="zh-CN" b="1" dirty="0">
                <a:latin typeface="Times New Roman" panose="02020603050405020304" pitchFamily="18" charset="0"/>
                <a:ea typeface="华文楷体" pitchFamily="2" charset="-122"/>
                <a:sym typeface="+mn-ea"/>
              </a:rPr>
              <a:t>Kc</a:t>
            </a:r>
            <a:r>
              <a:rPr lang="zh-CN" altLang="en-US" b="1" dirty="0">
                <a:latin typeface="Times New Roman" panose="02020603050405020304" pitchFamily="18" charset="0"/>
                <a:ea typeface="华文楷体" pitchFamily="2" charset="-122"/>
                <a:sym typeface="+mn-ea"/>
              </a:rPr>
              <a:t>）对提高同步电机的极限功率，从而提高过载能力和静态稳定性是有利的。</a:t>
            </a:r>
          </a:p>
          <a:p>
            <a:pPr>
              <a:lnSpc>
                <a:spcPct val="150000"/>
              </a:lnSpc>
            </a:pPr>
            <a:r>
              <a:rPr lang="zh-CN" altLang="en-US" dirty="0" smtClean="0">
                <a:latin typeface="Times New Roman" panose="02020603050405020304" pitchFamily="18" charset="0"/>
                <a:ea typeface="华文楷体" pitchFamily="2" charset="-122"/>
                <a:sym typeface="+mn-ea"/>
              </a:rPr>
              <a:t>因为</a:t>
            </a:r>
            <a:r>
              <a:rPr lang="el-GR" altLang="zh-CN" dirty="0">
                <a:latin typeface="Times New Roman" panose="02020603050405020304" pitchFamily="18" charset="0"/>
                <a:ea typeface="华文楷体" pitchFamily="2" charset="-122"/>
                <a:sym typeface="+mn-ea"/>
              </a:rPr>
              <a:t>θ</a:t>
            </a:r>
            <a:r>
              <a:rPr lang="en-US" altLang="zh-CN" dirty="0">
                <a:latin typeface="Times New Roman" panose="02020603050405020304" pitchFamily="18" charset="0"/>
                <a:ea typeface="华文楷体" pitchFamily="2" charset="-122"/>
                <a:sym typeface="+mn-ea"/>
              </a:rPr>
              <a:t>=</a:t>
            </a:r>
            <a:r>
              <a:rPr lang="el-GR" altLang="zh-CN" dirty="0">
                <a:latin typeface="Times New Roman" panose="02020603050405020304" pitchFamily="18" charset="0"/>
                <a:ea typeface="华文楷体" pitchFamily="2" charset="-122"/>
                <a:sym typeface="+mn-ea"/>
              </a:rPr>
              <a:t>θ</a:t>
            </a:r>
            <a:r>
              <a:rPr lang="en-US" altLang="zh-CN" baseline="-25000" dirty="0">
                <a:latin typeface="Times New Roman" panose="02020603050405020304" pitchFamily="18" charset="0"/>
                <a:ea typeface="华文楷体" pitchFamily="2" charset="-122"/>
                <a:sym typeface="+mn-ea"/>
              </a:rPr>
              <a:t>N</a:t>
            </a:r>
            <a:r>
              <a:rPr lang="zh-CN" altLang="en-US" dirty="0">
                <a:latin typeface="Times New Roman" panose="02020603050405020304" pitchFamily="18" charset="0"/>
                <a:ea typeface="华文楷体" pitchFamily="2" charset="-122"/>
                <a:sym typeface="+mn-ea"/>
              </a:rPr>
              <a:t>时，</a:t>
            </a:r>
            <a:r>
              <a:rPr lang="en-US" altLang="zh-CN" dirty="0">
                <a:latin typeface="Times New Roman" panose="02020603050405020304" pitchFamily="18" charset="0"/>
                <a:ea typeface="华文楷体" pitchFamily="2" charset="-122"/>
                <a:sym typeface="+mn-ea"/>
              </a:rPr>
              <a:t>P</a:t>
            </a:r>
            <a:r>
              <a:rPr lang="en-US" altLang="zh-CN" baseline="-25000" dirty="0">
                <a:latin typeface="Times New Roman" panose="02020603050405020304" pitchFamily="18" charset="0"/>
                <a:ea typeface="华文楷体" pitchFamily="2" charset="-122"/>
                <a:sym typeface="+mn-ea"/>
              </a:rPr>
              <a:t>em</a:t>
            </a:r>
            <a:r>
              <a:rPr lang="en-US" altLang="zh-CN" dirty="0">
                <a:latin typeface="Times New Roman" panose="02020603050405020304" pitchFamily="18" charset="0"/>
                <a:ea typeface="华文楷体" pitchFamily="2" charset="-122"/>
                <a:sym typeface="+mn-ea"/>
              </a:rPr>
              <a:t>=P</a:t>
            </a:r>
            <a:r>
              <a:rPr lang="en-US" altLang="zh-CN" baseline="-25000" dirty="0">
                <a:latin typeface="Times New Roman" panose="02020603050405020304" pitchFamily="18" charset="0"/>
                <a:ea typeface="华文楷体" pitchFamily="2" charset="-122"/>
                <a:sym typeface="+mn-ea"/>
              </a:rPr>
              <a:t>N</a:t>
            </a:r>
            <a:r>
              <a:rPr lang="zh-CN" altLang="en-US" dirty="0">
                <a:latin typeface="Times New Roman" panose="02020603050405020304" pitchFamily="18" charset="0"/>
                <a:ea typeface="华文楷体" pitchFamily="2" charset="-122"/>
                <a:sym typeface="+mn-ea"/>
              </a:rPr>
              <a:t>，发电机已处于额定运行状态，如果再予过载</a:t>
            </a:r>
            <a:r>
              <a:rPr lang="en-US" altLang="zh-CN" dirty="0">
                <a:latin typeface="Times New Roman" panose="02020603050405020304" pitchFamily="18" charset="0"/>
                <a:ea typeface="华文楷体" pitchFamily="2" charset="-122"/>
                <a:sym typeface="+mn-ea"/>
              </a:rPr>
              <a:t>(</a:t>
            </a:r>
            <a:r>
              <a:rPr lang="el-GR" altLang="zh-CN" dirty="0">
                <a:latin typeface="Times New Roman" panose="02020603050405020304" pitchFamily="18" charset="0"/>
                <a:ea typeface="华文楷体" pitchFamily="2" charset="-122"/>
                <a:sym typeface="+mn-ea"/>
              </a:rPr>
              <a:t>θ</a:t>
            </a:r>
            <a:r>
              <a:rPr lang="en-US" altLang="zh-CN" dirty="0">
                <a:latin typeface="Times New Roman" panose="02020603050405020304" pitchFamily="18" charset="0"/>
                <a:ea typeface="华文楷体" pitchFamily="2" charset="-122"/>
                <a:sym typeface="+mn-ea"/>
              </a:rPr>
              <a:t>&gt;</a:t>
            </a:r>
            <a:r>
              <a:rPr lang="el-GR" altLang="zh-CN" dirty="0">
                <a:latin typeface="Times New Roman" panose="02020603050405020304" pitchFamily="18" charset="0"/>
                <a:ea typeface="华文楷体" pitchFamily="2" charset="-122"/>
                <a:sym typeface="+mn-ea"/>
              </a:rPr>
              <a:t>θ</a:t>
            </a:r>
            <a:r>
              <a:rPr lang="en-US" altLang="zh-CN" baseline="-25000" dirty="0">
                <a:latin typeface="Times New Roman" panose="02020603050405020304" pitchFamily="18" charset="0"/>
                <a:ea typeface="华文楷体" pitchFamily="2" charset="-122"/>
                <a:sym typeface="+mn-ea"/>
              </a:rPr>
              <a:t>N</a:t>
            </a:r>
            <a:r>
              <a:rPr lang="en-US" altLang="zh-CN" dirty="0">
                <a:latin typeface="Times New Roman" panose="02020603050405020304" pitchFamily="18" charset="0"/>
                <a:ea typeface="华文楷体" pitchFamily="2" charset="-122"/>
                <a:sym typeface="+mn-ea"/>
              </a:rPr>
              <a:t>)</a:t>
            </a:r>
            <a:r>
              <a:rPr lang="zh-CN" altLang="en-US" dirty="0">
                <a:latin typeface="Times New Roman" panose="02020603050405020304" pitchFamily="18" charset="0"/>
                <a:ea typeface="华文楷体" pitchFamily="2" charset="-122"/>
                <a:sym typeface="+mn-ea"/>
              </a:rPr>
              <a:t>，较长时间后会使电机温升超过允许值，甚至损坏电机，所以</a:t>
            </a:r>
            <a:r>
              <a:rPr lang="en-US" altLang="zh-CN" dirty="0">
                <a:latin typeface="Times New Roman" panose="02020603050405020304" pitchFamily="18" charset="0"/>
                <a:ea typeface="华文楷体" pitchFamily="2" charset="-122"/>
                <a:sym typeface="+mn-ea"/>
              </a:rPr>
              <a:t>k</a:t>
            </a:r>
            <a:r>
              <a:rPr lang="en-US" altLang="zh-CN" baseline="-25000" dirty="0">
                <a:latin typeface="Times New Roman" panose="02020603050405020304" pitchFamily="18" charset="0"/>
                <a:ea typeface="华文楷体" pitchFamily="2" charset="-122"/>
                <a:sym typeface="+mn-ea"/>
              </a:rPr>
              <a:t>M</a:t>
            </a:r>
            <a:r>
              <a:rPr lang="zh-CN" altLang="en-US" dirty="0">
                <a:latin typeface="Times New Roman" panose="02020603050405020304" pitchFamily="18" charset="0"/>
                <a:ea typeface="华文楷体" pitchFamily="2" charset="-122"/>
                <a:sym typeface="+mn-ea"/>
              </a:rPr>
              <a:t>仅表示电机具有的静态稳定工作的能力。</a:t>
            </a:r>
            <a:endParaRPr lang="zh-CN" altLang="en-US" dirty="0">
              <a:latin typeface="Times New Roman" panose="02020603050405020304" pitchFamily="18" charset="0"/>
              <a:ea typeface="华文楷体" pitchFamily="2" charset="-122"/>
            </a:endParaRPr>
          </a:p>
          <a:p>
            <a:pPr>
              <a:lnSpc>
                <a:spcPct val="150000"/>
              </a:lnSpc>
            </a:pP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无功功率调节和</a:t>
            </a:r>
            <a:r>
              <a:rPr lang="en-US" altLang="zh-CN"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V</a:t>
            </a:r>
            <a:r>
              <a:rPr lang="zh-CN" altLang="en-US"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形曲线</a:t>
            </a:r>
          </a:p>
        </p:txBody>
      </p:sp>
      <p:sp>
        <p:nvSpPr>
          <p:cNvPr id="3" name="内容占位符 2"/>
          <p:cNvSpPr>
            <a:spLocks noGrp="1"/>
          </p:cNvSpPr>
          <p:nvPr>
            <p:ph idx="1"/>
          </p:nvPr>
        </p:nvSpPr>
        <p:spPr>
          <a:xfrm>
            <a:off x="838200" y="1508125"/>
            <a:ext cx="10515600" cy="4603750"/>
          </a:xfrm>
        </p:spPr>
        <p:txBody>
          <a:bodyPr/>
          <a:lstStyle/>
          <a:p>
            <a:pPr eaLnBrk="1" hangingPunct="1">
              <a:lnSpc>
                <a:spcPct val="130000"/>
              </a:lnSpc>
              <a:spcBef>
                <a:spcPct val="25000"/>
              </a:spcBef>
              <a:buClr>
                <a:schemeClr val="tx2"/>
              </a:buClr>
              <a:buFont typeface="Wingdings" panose="05000000000000000000" pitchFamily="2" charset="2"/>
              <a:buChar char="Ø"/>
            </a:pPr>
            <a:r>
              <a:rPr lang="zh-CN" altLang="en-US" b="1" dirty="0">
                <a:latin typeface="宋体" panose="02010600030101010101" pitchFamily="2" charset="-122"/>
                <a:sym typeface="+mn-ea"/>
              </a:rPr>
              <a:t>电网在向负载提供有功功率的同时，还向负载提供一定数量的无功功率</a:t>
            </a:r>
            <a:r>
              <a:rPr lang="en-US" altLang="zh-CN" b="1" dirty="0">
                <a:latin typeface="宋体" panose="02010600030101010101" pitchFamily="2" charset="-122"/>
                <a:sym typeface="+mn-ea"/>
              </a:rPr>
              <a:t>(</a:t>
            </a:r>
            <a:r>
              <a:rPr lang="zh-CN" altLang="en-US" b="1" dirty="0">
                <a:latin typeface="宋体" panose="02010600030101010101" pitchFamily="2" charset="-122"/>
                <a:sym typeface="+mn-ea"/>
              </a:rPr>
              <a:t>例如向异步电动机和变压器提供励磁电流</a:t>
            </a:r>
            <a:r>
              <a:rPr lang="en-US" altLang="zh-CN" b="1" dirty="0">
                <a:latin typeface="宋体" panose="02010600030101010101" pitchFamily="2" charset="-122"/>
                <a:sym typeface="+mn-ea"/>
              </a:rPr>
              <a:t>)</a:t>
            </a:r>
            <a:r>
              <a:rPr lang="zh-CN" altLang="en-US" b="1" dirty="0">
                <a:latin typeface="宋体" panose="02010600030101010101" pitchFamily="2" charset="-122"/>
                <a:sym typeface="+mn-ea"/>
              </a:rPr>
              <a:t>，无功功率将由并联在电网上的发电机共同分担。</a:t>
            </a:r>
          </a:p>
          <a:p>
            <a:pPr eaLnBrk="1" hangingPunct="1">
              <a:lnSpc>
                <a:spcPct val="130000"/>
              </a:lnSpc>
              <a:spcBef>
                <a:spcPct val="25000"/>
              </a:spcBef>
              <a:buClr>
                <a:schemeClr val="tx2"/>
              </a:buClr>
              <a:buFont typeface="Wingdings" panose="05000000000000000000" pitchFamily="2" charset="2"/>
              <a:buChar char="Ø"/>
            </a:pPr>
            <a:endParaRPr lang="zh-CN" altLang="en-US" b="1" dirty="0">
              <a:latin typeface="宋体" panose="02010600030101010101" pitchFamily="2" charset="-122"/>
              <a:sym typeface="+mn-ea"/>
            </a:endParaRPr>
          </a:p>
          <a:p>
            <a:pPr eaLnBrk="1" hangingPunct="1">
              <a:lnSpc>
                <a:spcPct val="130000"/>
              </a:lnSpc>
              <a:spcBef>
                <a:spcPct val="25000"/>
              </a:spcBef>
              <a:buClr>
                <a:schemeClr val="tx2"/>
              </a:buClr>
              <a:buFont typeface="Wingdings" panose="05000000000000000000" pitchFamily="2" charset="2"/>
              <a:buChar char="Ø"/>
            </a:pPr>
            <a:r>
              <a:rPr lang="zh-CN" altLang="en-US" b="1" dirty="0">
                <a:latin typeface="宋体" panose="02010600030101010101" pitchFamily="2" charset="-122"/>
                <a:sym typeface="+mn-ea"/>
              </a:rPr>
              <a:t>电网的负载大多是感性负载、其电枢反应对作为电源的同步发电机来说具有去磁作用，为了维持发电机端电压不变，必须增大励磁电流</a:t>
            </a:r>
            <a:endParaRPr lang="zh-CN" altLang="en-US"/>
          </a:p>
        </p:txBody>
      </p:sp>
      <p:sp>
        <p:nvSpPr>
          <p:cNvPr id="4" name="文本框 3"/>
          <p:cNvSpPr txBox="1"/>
          <p:nvPr/>
        </p:nvSpPr>
        <p:spPr>
          <a:xfrm>
            <a:off x="1500505" y="5821680"/>
            <a:ext cx="8437880" cy="450850"/>
          </a:xfrm>
          <a:prstGeom prst="rect">
            <a:avLst/>
          </a:prstGeom>
          <a:noFill/>
        </p:spPr>
        <p:txBody>
          <a:bodyPr wrap="square" rtlCol="0" anchor="t">
            <a:spAutoFit/>
          </a:bodyPr>
          <a:lstStyle/>
          <a:p>
            <a:pPr lvl="8" indent="0" eaLnBrk="1" hangingPunct="1">
              <a:lnSpc>
                <a:spcPct val="130000"/>
              </a:lnSpc>
              <a:spcBef>
                <a:spcPct val="25000"/>
              </a:spcBef>
              <a:buClr>
                <a:schemeClr val="tx2"/>
              </a:buClr>
              <a:buFont typeface="Wingdings" panose="05000000000000000000" pitchFamily="2" charset="2"/>
              <a:buNone/>
            </a:pPr>
            <a:r>
              <a:rPr lang="zh-CN" altLang="en-US" b="1" dirty="0">
                <a:latin typeface="宋体" panose="02010600030101010101" pitchFamily="2" charset="-122"/>
                <a:sym typeface="+mn-ea"/>
              </a:rPr>
              <a:t>无功功率的调节必须依赖于励磁电流的变化。</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V</a:t>
            </a:r>
            <a:r>
              <a:rPr lang="zh-CN" altLang="en-US"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形曲线 </a:t>
            </a:r>
            <a:r>
              <a:rPr lang="en-US" altLang="zh-CN"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I=f(I</a:t>
            </a:r>
            <a:r>
              <a:rPr lang="en-US" altLang="zh-CN" b="1" baseline="-18000"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f</a:t>
            </a:r>
            <a:r>
              <a:rPr lang="en-US" altLang="zh-CN"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cs typeface="微软雅黑 Light" panose="020B0502040204020203" charset="-122"/>
                <a:sym typeface="+mn-ea"/>
              </a:rPr>
              <a:t>)</a:t>
            </a:r>
          </a:p>
        </p:txBody>
      </p:sp>
      <p:grpSp>
        <p:nvGrpSpPr>
          <p:cNvPr id="177154" name="Group 2"/>
          <p:cNvGrpSpPr/>
          <p:nvPr/>
        </p:nvGrpSpPr>
        <p:grpSpPr>
          <a:xfrm>
            <a:off x="319584" y="1603063"/>
            <a:ext cx="4047699" cy="4606668"/>
            <a:chOff x="340" y="1661"/>
            <a:chExt cx="1952" cy="2403"/>
          </a:xfrm>
        </p:grpSpPr>
        <p:pic>
          <p:nvPicPr>
            <p:cNvPr id="177161" name="Picture 3"/>
            <p:cNvPicPr>
              <a:picLocks noChangeAspect="1"/>
            </p:cNvPicPr>
            <p:nvPr/>
          </p:nvPicPr>
          <p:blipFill>
            <a:blip r:embed="rId2">
              <a:lum bright="-20001" contrast="40000"/>
            </a:blip>
            <a:stretch>
              <a:fillRect/>
            </a:stretch>
          </p:blipFill>
          <p:spPr>
            <a:xfrm>
              <a:off x="340" y="1661"/>
              <a:ext cx="1952" cy="2403"/>
            </a:xfrm>
            <a:prstGeom prst="rect">
              <a:avLst/>
            </a:prstGeom>
            <a:noFill/>
            <a:ln w="9525">
              <a:noFill/>
            </a:ln>
          </p:spPr>
        </p:pic>
        <p:sp>
          <p:nvSpPr>
            <p:cNvPr id="177162" name="Line 4"/>
            <p:cNvSpPr/>
            <p:nvPr/>
          </p:nvSpPr>
          <p:spPr>
            <a:xfrm flipV="1">
              <a:off x="1655" y="3067"/>
              <a:ext cx="0" cy="817"/>
            </a:xfrm>
            <a:prstGeom prst="line">
              <a:avLst/>
            </a:prstGeom>
            <a:ln w="57150" cap="flat" cmpd="sng">
              <a:solidFill>
                <a:srgbClr val="FF3300"/>
              </a:solidFill>
              <a:prstDash val="solid"/>
              <a:headEnd type="none" w="med" len="med"/>
              <a:tailEnd type="triangle" w="med" len="lg"/>
            </a:ln>
          </p:spPr>
        </p:sp>
      </p:grpSp>
      <p:sp>
        <p:nvSpPr>
          <p:cNvPr id="4" name="文本框 3"/>
          <p:cNvSpPr txBox="1"/>
          <p:nvPr/>
        </p:nvSpPr>
        <p:spPr>
          <a:xfrm>
            <a:off x="4572000" y="1936665"/>
            <a:ext cx="7124131" cy="2117503"/>
          </a:xfrm>
          <a:prstGeom prst="rect">
            <a:avLst/>
          </a:prstGeom>
          <a:noFill/>
        </p:spPr>
        <p:txBody>
          <a:bodyPr wrap="square" rtlCol="0" anchor="t">
            <a:spAutoFit/>
          </a:bodyPr>
          <a:lstStyle/>
          <a:p>
            <a:pPr eaLnBrk="1" hangingPunct="1">
              <a:lnSpc>
                <a:spcPct val="110000"/>
              </a:lnSpc>
              <a:spcBef>
                <a:spcPct val="30000"/>
              </a:spcBef>
              <a:buClr>
                <a:schemeClr val="accent1"/>
              </a:buClr>
              <a:buFont typeface="Wingdings" panose="05000000000000000000" pitchFamily="2" charset="2"/>
              <a:buChar char="n"/>
            </a:pPr>
            <a:r>
              <a:rPr lang="zh-CN" altLang="en-US" sz="2800" dirty="0">
                <a:latin typeface="微软雅黑" panose="020B0503020204020204" charset="-122"/>
                <a:ea typeface="微软雅黑" panose="020B0503020204020204" charset="-122"/>
                <a:cs typeface="微软雅黑" panose="020B0503020204020204" charset="-122"/>
                <a:sym typeface="+mn-ea"/>
              </a:rPr>
              <a:t>在一定有功输出下，</a:t>
            </a:r>
            <a:r>
              <a:rPr lang="en-US" altLang="zh-CN" sz="2800" dirty="0">
                <a:latin typeface="微软雅黑" panose="020B0503020204020204" charset="-122"/>
                <a:ea typeface="微软雅黑" panose="020B0503020204020204" charset="-122"/>
                <a:cs typeface="微软雅黑" panose="020B0503020204020204" charset="-122"/>
                <a:sym typeface="+mn-ea"/>
              </a:rPr>
              <a:t>I</a:t>
            </a:r>
            <a:r>
              <a:rPr lang="en-US" altLang="zh-CN" sz="2800" baseline="-25000" dirty="0">
                <a:latin typeface="微软雅黑" panose="020B0503020204020204" charset="-122"/>
                <a:ea typeface="微软雅黑" panose="020B0503020204020204" charset="-122"/>
                <a:cs typeface="微软雅黑" panose="020B0503020204020204" charset="-122"/>
                <a:sym typeface="+mn-ea"/>
              </a:rPr>
              <a:t>f</a:t>
            </a:r>
            <a:r>
              <a:rPr lang="en-US" altLang="zh-CN" sz="2800" dirty="0">
                <a:latin typeface="微软雅黑" panose="020B0503020204020204" charset="-122"/>
                <a:ea typeface="微软雅黑" panose="020B0503020204020204" charset="-122"/>
                <a:cs typeface="微软雅黑" panose="020B0503020204020204" charset="-122"/>
                <a:sym typeface="+mn-ea"/>
              </a:rPr>
              <a:t>“</a:t>
            </a:r>
            <a:r>
              <a:rPr lang="zh-CN" altLang="en-US" sz="2800" dirty="0">
                <a:latin typeface="微软雅黑" panose="020B0503020204020204" charset="-122"/>
                <a:ea typeface="微软雅黑" panose="020B0503020204020204" charset="-122"/>
                <a:cs typeface="微软雅黑" panose="020B0503020204020204" charset="-122"/>
                <a:sym typeface="+mn-ea"/>
              </a:rPr>
              <a:t>正常励磁”时，</a:t>
            </a:r>
            <a:r>
              <a:rPr lang="en-US" altLang="zh-CN" sz="2800" dirty="0">
                <a:latin typeface="微软雅黑" panose="020B0503020204020204" charset="-122"/>
                <a:ea typeface="微软雅黑" panose="020B0503020204020204" charset="-122"/>
                <a:cs typeface="微软雅黑" panose="020B0503020204020204" charset="-122"/>
                <a:sym typeface="+mn-ea"/>
              </a:rPr>
              <a:t>I</a:t>
            </a:r>
            <a:r>
              <a:rPr lang="zh-CN" altLang="en-US" sz="2800" dirty="0">
                <a:latin typeface="微软雅黑" panose="020B0503020204020204" charset="-122"/>
                <a:ea typeface="微软雅黑" panose="020B0503020204020204" charset="-122"/>
                <a:cs typeface="微软雅黑" panose="020B0503020204020204" charset="-122"/>
                <a:sym typeface="+mn-ea"/>
              </a:rPr>
              <a:t>最小，无功功率为零，</a:t>
            </a:r>
            <a:r>
              <a:rPr lang="en-US" altLang="zh-CN" sz="2800" dirty="0">
                <a:latin typeface="微软雅黑" panose="020B0503020204020204" charset="-122"/>
                <a:ea typeface="微软雅黑" panose="020B0503020204020204" charset="-122"/>
                <a:cs typeface="微软雅黑" panose="020B0503020204020204" charset="-122"/>
                <a:sym typeface="+mn-ea"/>
              </a:rPr>
              <a:t>cos</a:t>
            </a:r>
            <a:r>
              <a:rPr lang="el-GR" altLang="zh-CN" sz="2800" dirty="0">
                <a:latin typeface="微软雅黑" panose="020B0503020204020204" charset="-122"/>
                <a:ea typeface="微软雅黑" panose="020B0503020204020204" charset="-122"/>
                <a:cs typeface="微软雅黑" panose="020B0503020204020204" charset="-122"/>
                <a:sym typeface="+mn-ea"/>
              </a:rPr>
              <a:t>φ</a:t>
            </a:r>
            <a:r>
              <a:rPr lang="en-US" altLang="zh-CN" sz="2800" dirty="0">
                <a:latin typeface="微软雅黑" panose="020B0503020204020204" charset="-122"/>
                <a:ea typeface="微软雅黑" panose="020B0503020204020204" charset="-122"/>
                <a:cs typeface="微软雅黑" panose="020B0503020204020204" charset="-122"/>
                <a:sym typeface="+mn-ea"/>
              </a:rPr>
              <a:t>=1</a:t>
            </a:r>
            <a:r>
              <a:rPr lang="zh-CN" altLang="en-US" sz="2800" dirty="0">
                <a:latin typeface="微软雅黑" panose="020B0503020204020204" charset="-122"/>
                <a:ea typeface="微软雅黑" panose="020B0503020204020204" charset="-122"/>
                <a:cs typeface="微软雅黑" panose="020B0503020204020204" charset="-122"/>
                <a:sym typeface="+mn-ea"/>
              </a:rPr>
              <a:t>。</a:t>
            </a:r>
            <a:endParaRPr lang="zh-CN" altLang="en-US" sz="2800" dirty="0">
              <a:latin typeface="微软雅黑" panose="020B0503020204020204" charset="-122"/>
              <a:ea typeface="微软雅黑" panose="020B0503020204020204" charset="-122"/>
              <a:cs typeface="微软雅黑" panose="020B0503020204020204" charset="-122"/>
            </a:endParaRPr>
          </a:p>
          <a:p>
            <a:pPr eaLnBrk="1" hangingPunct="1">
              <a:lnSpc>
                <a:spcPct val="110000"/>
              </a:lnSpc>
              <a:spcBef>
                <a:spcPct val="30000"/>
              </a:spcBef>
              <a:buClr>
                <a:schemeClr val="accent1"/>
              </a:buClr>
              <a:buFont typeface="Wingdings" panose="05000000000000000000" pitchFamily="2" charset="2"/>
              <a:buChar char="n"/>
            </a:pPr>
            <a:r>
              <a:rPr lang="zh-CN" altLang="en-US" sz="2800" dirty="0">
                <a:latin typeface="微软雅黑" panose="020B0503020204020204" charset="-122"/>
                <a:ea typeface="微软雅黑" panose="020B0503020204020204" charset="-122"/>
                <a:cs typeface="微软雅黑" panose="020B0503020204020204" charset="-122"/>
                <a:sym typeface="+mn-ea"/>
              </a:rPr>
              <a:t>无论增大或减小</a:t>
            </a:r>
            <a:r>
              <a:rPr lang="en-US" altLang="zh-CN" sz="2800" dirty="0">
                <a:latin typeface="微软雅黑" panose="020B0503020204020204" charset="-122"/>
                <a:ea typeface="微软雅黑" panose="020B0503020204020204" charset="-122"/>
                <a:cs typeface="微软雅黑" panose="020B0503020204020204" charset="-122"/>
                <a:sym typeface="+mn-ea"/>
              </a:rPr>
              <a:t>I</a:t>
            </a:r>
            <a:r>
              <a:rPr lang="en-US" altLang="zh-CN" sz="2800" baseline="-25000" dirty="0">
                <a:latin typeface="微软雅黑" panose="020B0503020204020204" charset="-122"/>
                <a:ea typeface="微软雅黑" panose="020B0503020204020204" charset="-122"/>
                <a:cs typeface="微软雅黑" panose="020B0503020204020204" charset="-122"/>
                <a:sym typeface="+mn-ea"/>
              </a:rPr>
              <a:t>f</a:t>
            </a:r>
            <a:r>
              <a:rPr lang="zh-CN" altLang="en-US" sz="2800" dirty="0">
                <a:latin typeface="微软雅黑" panose="020B0503020204020204" charset="-122"/>
                <a:ea typeface="微软雅黑" panose="020B0503020204020204" charset="-122"/>
                <a:cs typeface="微软雅黑" panose="020B0503020204020204" charset="-122"/>
                <a:sym typeface="+mn-ea"/>
              </a:rPr>
              <a:t>都使</a:t>
            </a:r>
            <a:r>
              <a:rPr lang="en-US" altLang="zh-CN" sz="2800" dirty="0">
                <a:latin typeface="微软雅黑" panose="020B0503020204020204" charset="-122"/>
                <a:ea typeface="微软雅黑" panose="020B0503020204020204" charset="-122"/>
                <a:cs typeface="微软雅黑" panose="020B0503020204020204" charset="-122"/>
                <a:sym typeface="+mn-ea"/>
              </a:rPr>
              <a:t>I</a:t>
            </a:r>
            <a:r>
              <a:rPr lang="zh-CN" altLang="en-US" sz="2800" dirty="0">
                <a:latin typeface="微软雅黑" panose="020B0503020204020204" charset="-122"/>
                <a:ea typeface="微软雅黑" panose="020B0503020204020204" charset="-122"/>
                <a:cs typeface="微软雅黑" panose="020B0503020204020204" charset="-122"/>
                <a:sym typeface="+mn-ea"/>
              </a:rPr>
              <a:t>、无功功率增大，</a:t>
            </a:r>
            <a:r>
              <a:rPr lang="en-US" altLang="zh-CN" sz="2800" dirty="0">
                <a:latin typeface="微软雅黑" panose="020B0503020204020204" charset="-122"/>
                <a:ea typeface="微软雅黑" panose="020B0503020204020204" charset="-122"/>
                <a:cs typeface="微软雅黑" panose="020B0503020204020204" charset="-122"/>
                <a:sym typeface="+mn-ea"/>
              </a:rPr>
              <a:t>cos</a:t>
            </a:r>
            <a:r>
              <a:rPr lang="el-GR" altLang="zh-CN" sz="2800" dirty="0">
                <a:latin typeface="微软雅黑" panose="020B0503020204020204" charset="-122"/>
                <a:ea typeface="微软雅黑" panose="020B0503020204020204" charset="-122"/>
                <a:cs typeface="微软雅黑" panose="020B0503020204020204" charset="-122"/>
                <a:sym typeface="+mn-ea"/>
              </a:rPr>
              <a:t>φ</a:t>
            </a:r>
            <a:r>
              <a:rPr lang="zh-CN" altLang="en-US" sz="2800" dirty="0">
                <a:latin typeface="微软雅黑" panose="020B0503020204020204" charset="-122"/>
                <a:ea typeface="微软雅黑" panose="020B0503020204020204" charset="-122"/>
                <a:cs typeface="微软雅黑" panose="020B0503020204020204" charset="-122"/>
                <a:sym typeface="+mn-ea"/>
              </a:rPr>
              <a:t>降低。</a:t>
            </a:r>
          </a:p>
        </p:txBody>
      </p:sp>
      <p:sp>
        <p:nvSpPr>
          <p:cNvPr id="5" name="文本框 4"/>
          <p:cNvSpPr txBox="1"/>
          <p:nvPr/>
        </p:nvSpPr>
        <p:spPr>
          <a:xfrm>
            <a:off x="4599297" y="4585723"/>
            <a:ext cx="7301553" cy="1126462"/>
          </a:xfrm>
          <a:prstGeom prst="rect">
            <a:avLst/>
          </a:prstGeom>
          <a:noFill/>
        </p:spPr>
        <p:txBody>
          <a:bodyPr wrap="square" rtlCol="0" anchor="t">
            <a:spAutoFit/>
          </a:bodyPr>
          <a:lstStyle/>
          <a:p>
            <a:pPr eaLnBrk="1" hangingPunct="1">
              <a:lnSpc>
                <a:spcPct val="110000"/>
              </a:lnSpc>
              <a:spcBef>
                <a:spcPct val="20000"/>
              </a:spcBef>
              <a:buClr>
                <a:schemeClr val="accent2"/>
              </a:buClr>
              <a:buFont typeface="Wingdings" panose="05000000000000000000" pitchFamily="2" charset="2"/>
              <a:buChar char="Ø"/>
            </a:pP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过励：</a:t>
            </a:r>
            <a:r>
              <a:rPr lang="en-US" altLang="zh-CN" sz="2800" b="1" dirty="0">
                <a:latin typeface="微软雅黑 Light" panose="020B0502040204020203" charset="-122"/>
                <a:ea typeface="微软雅黑 Light" panose="020B0502040204020203" charset="-122"/>
                <a:cs typeface="微软雅黑 Light" panose="020B0502040204020203" charset="-122"/>
                <a:sym typeface="+mn-ea"/>
              </a:rPr>
              <a:t>cos</a:t>
            </a:r>
            <a:r>
              <a:rPr lang="el-GR" altLang="zh-CN" sz="2800" b="1" dirty="0">
                <a:latin typeface="微软雅黑 Light" panose="020B0502040204020203" charset="-122"/>
                <a:ea typeface="微软雅黑 Light" panose="020B0502040204020203" charset="-122"/>
                <a:cs typeface="微软雅黑 Light" panose="020B0502040204020203" charset="-122"/>
                <a:sym typeface="+mn-ea"/>
              </a:rPr>
              <a:t>φ</a:t>
            </a: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滞后，</a:t>
            </a:r>
            <a:r>
              <a:rPr lang="en-US" altLang="zh-CN" sz="2800" b="1" dirty="0">
                <a:latin typeface="微软雅黑 Light" panose="020B0502040204020203" charset="-122"/>
                <a:ea typeface="微软雅黑 Light" panose="020B0502040204020203" charset="-122"/>
                <a:cs typeface="微软雅黑 Light" panose="020B0502040204020203" charset="-122"/>
                <a:sym typeface="+mn-ea"/>
              </a:rPr>
              <a:t>G</a:t>
            </a: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向电网输出滞后无功；</a:t>
            </a:r>
            <a:endParaRPr lang="zh-CN" altLang="en-US" sz="2800" b="1" dirty="0">
              <a:latin typeface="微软雅黑 Light" panose="020B0502040204020203" charset="-122"/>
              <a:ea typeface="微软雅黑 Light" panose="020B0502040204020203" charset="-122"/>
              <a:cs typeface="微软雅黑 Light" panose="020B0502040204020203" charset="-122"/>
            </a:endParaRPr>
          </a:p>
          <a:p>
            <a:pPr eaLnBrk="1" hangingPunct="1">
              <a:lnSpc>
                <a:spcPct val="110000"/>
              </a:lnSpc>
              <a:spcBef>
                <a:spcPct val="20000"/>
              </a:spcBef>
              <a:buClr>
                <a:schemeClr val="accent2"/>
              </a:buClr>
              <a:buFont typeface="Wingdings" panose="05000000000000000000" pitchFamily="2" charset="2"/>
              <a:buChar char="Ø"/>
            </a:pP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欠励：</a:t>
            </a:r>
            <a:r>
              <a:rPr lang="en-US" altLang="zh-CN" sz="2800" b="1" dirty="0">
                <a:latin typeface="微软雅黑 Light" panose="020B0502040204020203" charset="-122"/>
                <a:ea typeface="微软雅黑 Light" panose="020B0502040204020203" charset="-122"/>
                <a:cs typeface="微软雅黑 Light" panose="020B0502040204020203" charset="-122"/>
                <a:sym typeface="+mn-ea"/>
              </a:rPr>
              <a:t>cos</a:t>
            </a:r>
            <a:r>
              <a:rPr lang="el-GR" altLang="zh-CN" sz="2800" b="1" dirty="0">
                <a:latin typeface="微软雅黑 Light" panose="020B0502040204020203" charset="-122"/>
                <a:ea typeface="微软雅黑 Light" panose="020B0502040204020203" charset="-122"/>
                <a:cs typeface="微软雅黑 Light" panose="020B0502040204020203" charset="-122"/>
                <a:sym typeface="+mn-ea"/>
              </a:rPr>
              <a:t>φ</a:t>
            </a: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超前，</a:t>
            </a:r>
            <a:r>
              <a:rPr lang="en-US" altLang="zh-CN" sz="2800" b="1" dirty="0">
                <a:latin typeface="微软雅黑 Light" panose="020B0502040204020203" charset="-122"/>
                <a:ea typeface="微软雅黑 Light" panose="020B0502040204020203" charset="-122"/>
                <a:cs typeface="微软雅黑 Light" panose="020B0502040204020203" charset="-122"/>
                <a:sym typeface="+mn-ea"/>
              </a:rPr>
              <a:t>G</a:t>
            </a:r>
            <a:r>
              <a:rPr lang="zh-CN" altLang="en-US" sz="2800" b="1" dirty="0">
                <a:latin typeface="微软雅黑 Light" panose="020B0502040204020203" charset="-122"/>
                <a:ea typeface="微软雅黑 Light" panose="020B0502040204020203" charset="-122"/>
                <a:cs typeface="微软雅黑 Light" panose="020B0502040204020203" charset="-122"/>
                <a:sym typeface="+mn-ea"/>
              </a:rPr>
              <a:t>向电网输出超前无功。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2" name="Picture 2"/>
          <p:cNvPicPr>
            <a:picLocks noChangeAspect="1"/>
          </p:cNvPicPr>
          <p:nvPr/>
        </p:nvPicPr>
        <p:blipFill>
          <a:blip r:embed="rId2">
            <a:lum bright="-20001" contrast="40000"/>
          </a:blip>
          <a:srcRect t="4318"/>
          <a:stretch>
            <a:fillRect/>
          </a:stretch>
        </p:blipFill>
        <p:spPr>
          <a:xfrm>
            <a:off x="2604633" y="216873"/>
            <a:ext cx="7335074" cy="6443233"/>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ctr">
              <a:buNone/>
            </a:pPr>
            <a:r>
              <a:rPr lang="en-US" altLang="zh-CN" sz="11500" b="1">
                <a:solidFill>
                  <a:schemeClr val="accent1"/>
                </a:solidFill>
                <a:effectLst>
                  <a:outerShdw blurRad="38100" dist="25400" dir="5400000" algn="ctr" rotWithShape="0">
                    <a:srgbClr val="6E747A">
                      <a:alpha val="43000"/>
                    </a:srgbClr>
                  </a:outerShdw>
                </a:effectLst>
              </a:rPr>
              <a:t> </a:t>
            </a:r>
            <a:r>
              <a:rPr lang="zh-CN" altLang="en-US" sz="11500" b="1">
                <a:solidFill>
                  <a:schemeClr val="accent1"/>
                </a:solidFill>
                <a:effectLst>
                  <a:outerShdw blurRad="38100" dist="25400" dir="5400000" algn="ctr" rotWithShape="0">
                    <a:srgbClr val="6E747A">
                      <a:alpha val="43000"/>
                    </a:srgbClr>
                  </a:outerShdw>
                </a:effectLst>
                <a:latin typeface="微软雅黑 Light" panose="020B0502040204020203" charset="-122"/>
                <a:ea typeface="微软雅黑 Light" panose="020B0502040204020203" charset="-122"/>
              </a:rPr>
              <a:t>谢谢大家！</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rPr>
              <a:t>有功功率调节</a:t>
            </a:r>
          </a:p>
        </p:txBody>
      </p:sp>
      <p:sp>
        <p:nvSpPr>
          <p:cNvPr id="3" name="内容占位符 2"/>
          <p:cNvSpPr>
            <a:spLocks noGrp="1"/>
          </p:cNvSpPr>
          <p:nvPr>
            <p:ph idx="1"/>
          </p:nvPr>
        </p:nvSpPr>
        <p:spPr/>
        <p:txBody>
          <a:bodyPr/>
          <a:lstStyle/>
          <a:p>
            <a:r>
              <a:rPr lang="zh-CN" altLang="en-US"/>
              <a:t>前提条件：</a:t>
            </a:r>
            <a:r>
              <a:rPr lang="zh-CN" altLang="en-US" dirty="0">
                <a:latin typeface="宋体" panose="02010600030101010101" pitchFamily="2" charset="-122"/>
                <a:sym typeface="+mn-ea"/>
              </a:rPr>
              <a:t>隐极；不饱和；忽略</a:t>
            </a:r>
            <a:r>
              <a:rPr lang="en-US" altLang="zh-CN" dirty="0">
                <a:latin typeface="宋体" panose="02010600030101010101" pitchFamily="2" charset="-122"/>
                <a:sym typeface="+mn-ea"/>
              </a:rPr>
              <a:t>R</a:t>
            </a:r>
            <a:r>
              <a:rPr lang="en-US" altLang="zh-CN" baseline="-25000" dirty="0">
                <a:latin typeface="宋体" panose="02010600030101010101" pitchFamily="2" charset="-122"/>
                <a:sym typeface="+mn-ea"/>
              </a:rPr>
              <a:t>a</a:t>
            </a:r>
            <a:r>
              <a:rPr lang="zh-CN" altLang="en-US" dirty="0">
                <a:latin typeface="宋体" panose="02010600030101010101" pitchFamily="2" charset="-122"/>
                <a:sym typeface="+mn-ea"/>
              </a:rPr>
              <a:t>；</a:t>
            </a:r>
            <a:r>
              <a:rPr lang="en-US" altLang="zh-CN" dirty="0">
                <a:latin typeface="宋体" panose="02010600030101010101" pitchFamily="2" charset="-122"/>
                <a:sym typeface="+mn-ea"/>
              </a:rPr>
              <a:t>U=c</a:t>
            </a:r>
            <a:r>
              <a:rPr lang="zh-CN" altLang="en-US" dirty="0">
                <a:latin typeface="宋体" panose="02010600030101010101" pitchFamily="2" charset="-122"/>
                <a:sym typeface="+mn-ea"/>
              </a:rPr>
              <a:t>、</a:t>
            </a:r>
            <a:r>
              <a:rPr lang="en-US" altLang="zh-CN" dirty="0">
                <a:latin typeface="宋体" panose="02010600030101010101" pitchFamily="2" charset="-122"/>
                <a:sym typeface="+mn-ea"/>
              </a:rPr>
              <a:t>f=c</a:t>
            </a:r>
            <a:r>
              <a:rPr lang="zh-CN" altLang="en-US" dirty="0">
                <a:latin typeface="宋体" panose="02010600030101010101" pitchFamily="2" charset="-122"/>
                <a:sym typeface="+mn-ea"/>
              </a:rPr>
              <a:t>；无穷大电网</a:t>
            </a:r>
            <a:endParaRPr lang="zh-CN" altLang="en-US"/>
          </a:p>
        </p:txBody>
      </p:sp>
      <p:graphicFrame>
        <p:nvGraphicFramePr>
          <p:cNvPr id="39938" name="Object 9"/>
          <p:cNvGraphicFramePr>
            <a:graphicFrameLocks/>
          </p:cNvGraphicFramePr>
          <p:nvPr/>
        </p:nvGraphicFramePr>
        <p:xfrm>
          <a:off x="1352550" y="3673951"/>
          <a:ext cx="2090420" cy="798195"/>
        </p:xfrm>
        <a:graphic>
          <a:graphicData uri="http://schemas.openxmlformats.org/presentationml/2006/ole">
            <p:oleObj spid="_x0000_s3191" r:id="rId3" imgW="1130040" imgH="431640" progId="Equation.3">
              <p:embed/>
            </p:oleObj>
          </a:graphicData>
        </a:graphic>
      </p:graphicFrame>
      <p:grpSp>
        <p:nvGrpSpPr>
          <p:cNvPr id="39939" name="Group 2"/>
          <p:cNvGrpSpPr/>
          <p:nvPr/>
        </p:nvGrpSpPr>
        <p:grpSpPr>
          <a:xfrm>
            <a:off x="4646930" y="2529205"/>
            <a:ext cx="5638800" cy="3313113"/>
            <a:chOff x="1973" y="981"/>
            <a:chExt cx="3552" cy="2087"/>
          </a:xfrm>
        </p:grpSpPr>
        <p:pic>
          <p:nvPicPr>
            <p:cNvPr id="39947" name="Picture 3"/>
            <p:cNvPicPr>
              <a:picLocks noChangeAspect="1"/>
            </p:cNvPicPr>
            <p:nvPr/>
          </p:nvPicPr>
          <p:blipFill>
            <a:blip r:embed="rId4"/>
            <a:stretch>
              <a:fillRect/>
            </a:stretch>
          </p:blipFill>
          <p:spPr>
            <a:xfrm>
              <a:off x="3560" y="981"/>
              <a:ext cx="1965" cy="2087"/>
            </a:xfrm>
            <a:prstGeom prst="rect">
              <a:avLst/>
            </a:prstGeom>
            <a:noFill/>
            <a:ln w="9525">
              <a:noFill/>
            </a:ln>
          </p:spPr>
        </p:pic>
        <p:pic>
          <p:nvPicPr>
            <p:cNvPr id="39948" name="Picture 4" descr="sspictmp0029BE"/>
            <p:cNvPicPr>
              <a:picLocks noChangeAspect="1"/>
            </p:cNvPicPr>
            <p:nvPr/>
          </p:nvPicPr>
          <p:blipFill>
            <a:blip r:embed="rId5"/>
            <a:stretch>
              <a:fillRect/>
            </a:stretch>
          </p:blipFill>
          <p:spPr>
            <a:xfrm>
              <a:off x="1973" y="1207"/>
              <a:ext cx="1542" cy="1253"/>
            </a:xfrm>
            <a:prstGeom prst="rect">
              <a:avLst/>
            </a:prstGeom>
            <a:noFill/>
            <a:ln w="9525">
              <a:noFill/>
            </a:ln>
          </p:spPr>
        </p:pic>
        <p:sp>
          <p:nvSpPr>
            <p:cNvPr id="39949" name="AutoShape 5"/>
            <p:cNvSpPr/>
            <p:nvPr/>
          </p:nvSpPr>
          <p:spPr>
            <a:xfrm>
              <a:off x="3606" y="1797"/>
              <a:ext cx="862" cy="408"/>
            </a:xfrm>
            <a:prstGeom prst="rightArrow">
              <a:avLst>
                <a:gd name="adj1" fmla="val 50000"/>
                <a:gd name="adj2" fmla="val 52818"/>
              </a:avLst>
            </a:prstGeom>
            <a:noFill/>
            <a:ln w="9525" cap="flat" cmpd="sng">
              <a:solidFill>
                <a:srgbClr val="0000FF"/>
              </a:solidFill>
              <a:prstDash val="dash"/>
              <a:miter/>
              <a:headEnd type="none" w="med" len="med"/>
              <a:tailEnd type="none" w="med" len="med"/>
            </a:ln>
          </p:spPr>
          <p:txBody>
            <a:bodyPr wrap="none" lIns="0" tIns="0" rIns="0" bIns="0" anchor="ctr"/>
            <a:lstStyle/>
            <a:p>
              <a:pPr algn="ctr" eaLnBrk="1" hangingPunct="1"/>
              <a:r>
                <a:rPr lang="en-US" altLang="zh-CN" sz="2400" dirty="0">
                  <a:latin typeface="宋体" panose="02010600030101010101" pitchFamily="2" charset="-122"/>
                </a:rPr>
                <a:t>I</a:t>
              </a:r>
              <a:r>
                <a:rPr lang="en-US" altLang="zh-CN" sz="2400" baseline="-18000" dirty="0">
                  <a:latin typeface="宋体" panose="02010600030101010101" pitchFamily="2" charset="-122"/>
                </a:rPr>
                <a:t>f</a:t>
              </a:r>
              <a:r>
                <a:rPr lang="en-US" altLang="zh-CN" sz="2400" dirty="0">
                  <a:latin typeface="宋体" panose="02010600030101010101" pitchFamily="2" charset="-122"/>
                </a:rPr>
                <a:t>↑</a:t>
              </a:r>
            </a:p>
          </p:txBody>
        </p:sp>
      </p:grpSp>
      <p:sp>
        <p:nvSpPr>
          <p:cNvPr id="4" name="文本框 3"/>
          <p:cNvSpPr txBox="1"/>
          <p:nvPr/>
        </p:nvSpPr>
        <p:spPr>
          <a:xfrm>
            <a:off x="532765" y="5808980"/>
            <a:ext cx="11125835" cy="954107"/>
          </a:xfrm>
          <a:prstGeom prst="rect">
            <a:avLst/>
          </a:prstGeom>
          <a:noFill/>
        </p:spPr>
        <p:txBody>
          <a:bodyPr wrap="square" rtlCol="0">
            <a:spAutoFit/>
          </a:bodyPr>
          <a:lstStyle/>
          <a:p>
            <a:r>
              <a:rPr lang="zh-CN" altLang="en-US" sz="2800" dirty="0"/>
              <a:t>在交流电路中，有功功率是指一个周期内发出或负载消耗的瞬时功率的积分的平均值（或负载电阻所消耗的功率），因此，也称平均功率。</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latin typeface="微软雅黑 Light" panose="020B0502040204020203" charset="-122"/>
                <a:ea typeface="微软雅黑 Light" panose="020B0502040204020203" charset="-122"/>
              </a:rPr>
              <a:t>静态稳定</a:t>
            </a:r>
          </a:p>
        </p:txBody>
      </p:sp>
      <p:sp>
        <p:nvSpPr>
          <p:cNvPr id="3" name="内容占位符 2"/>
          <p:cNvSpPr>
            <a:spLocks noGrp="1"/>
          </p:cNvSpPr>
          <p:nvPr>
            <p:ph idx="1"/>
          </p:nvPr>
        </p:nvSpPr>
        <p:spPr/>
        <p:txBody>
          <a:bodyPr/>
          <a:lstStyle/>
          <a:p>
            <a:pPr marL="0" lvl="1">
              <a:lnSpc>
                <a:spcPct val="150000"/>
              </a:lnSpc>
            </a:pPr>
            <a:r>
              <a:rPr lang="zh-CN" altLang="en-US" sz="4000" b="1" dirty="0"/>
              <a:t>定义：</a:t>
            </a:r>
            <a:r>
              <a:rPr lang="zh-CN" altLang="en-US" sz="3600" dirty="0">
                <a:latin typeface="微软雅黑 Light" panose="020B0502040204020203" charset="-122"/>
                <a:ea typeface="微软雅黑 Light" panose="020B0502040204020203" charset="-122"/>
                <a:sym typeface="+mn-ea"/>
              </a:rPr>
              <a:t>静态稳定：并联在电网上运行的同步发电机，在电网或原动机发生微小扰动时，运行状态将发生变化，当扰动消失后，发电机能回复到原先的状态下稳定运行，称为发电机是静态稳定的。反之，就是不稳定的。</a:t>
            </a:r>
            <a:endParaRPr lang="zh-CN" altLang="en-US" sz="2800" dirty="0">
              <a:latin typeface="微软雅黑 Light" panose="020B0502040204020203" charset="-122"/>
              <a:ea typeface="微软雅黑 Light" panose="020B0502040204020203" charset="-122"/>
            </a:endParaRPr>
          </a:p>
          <a:p>
            <a:pPr>
              <a:lnSpc>
                <a:spcPct val="150000"/>
              </a:lnSpc>
            </a:pPr>
            <a:endParaRPr lang="zh-CN" altLang="en-US" dirty="0">
              <a:latin typeface="微软雅黑 Light" panose="020B0502040204020203" charset="-122"/>
              <a:ea typeface="微软雅黑 Light" panose="020B0502040204020203"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8" name="Picture 4"/>
          <p:cNvPicPr>
            <a:picLocks noGrp="1" noChangeAspect="1"/>
          </p:cNvPicPr>
          <p:nvPr>
            <p:ph idx="1"/>
          </p:nvPr>
        </p:nvPicPr>
        <p:blipFill>
          <a:blip r:embed="rId2">
            <a:lum bright="-20001" contrast="40000"/>
          </a:blip>
          <a:stretch>
            <a:fillRect/>
          </a:stretch>
        </p:blipFill>
        <p:spPr>
          <a:xfrm>
            <a:off x="1317625" y="641985"/>
            <a:ext cx="8449310" cy="493014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latin typeface="微软雅黑 Light" panose="020B0502040204020203" charset="-122"/>
                <a:ea typeface="微软雅黑 Light" panose="020B0502040204020203" charset="-122"/>
              </a:rPr>
              <a:t>静态稳定判据</a:t>
            </a:r>
            <a:r>
              <a:rPr lang="zh-CN" altLang="en-US"/>
              <a:t>：</a:t>
            </a:r>
          </a:p>
        </p:txBody>
      </p:sp>
      <p:sp>
        <p:nvSpPr>
          <p:cNvPr id="3" name="内容占位符 2"/>
          <p:cNvSpPr>
            <a:spLocks noGrp="1"/>
          </p:cNvSpPr>
          <p:nvPr>
            <p:ph idx="1"/>
          </p:nvPr>
        </p:nvSpPr>
        <p:spPr/>
        <p:txBody>
          <a:bodyPr/>
          <a:lstStyle/>
          <a:p>
            <a:pPr marL="342900" indent="-342900" algn="l" fontAlgn="base">
              <a:lnSpc>
                <a:spcPct val="100000"/>
              </a:lnSpc>
              <a:spcBef>
                <a:spcPct val="15000"/>
              </a:spcBef>
              <a:buClr>
                <a:srgbClr val="CC9900"/>
              </a:buClr>
              <a:buFont typeface="Wingdings" panose="05000000000000000000" pitchFamily="2" charset="2"/>
              <a:buChar char="n"/>
            </a:pPr>
            <a:r>
              <a:rPr lang="en-US" altLang="zh-CN" sz="2600" b="1" dirty="0">
                <a:solidFill>
                  <a:srgbClr val="000000"/>
                </a:solidFill>
                <a:latin typeface="宋体" panose="02010600030101010101" pitchFamily="2" charset="-122"/>
                <a:ea typeface="宋体" panose="02010600030101010101" pitchFamily="2" charset="-122"/>
                <a:cs typeface="+mn-ea"/>
                <a:sym typeface="+mn-ea"/>
              </a:rPr>
              <a:t>0&lt;</a:t>
            </a:r>
            <a:r>
              <a:rPr lang="en-US" altLang="zh-CN"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a:t>
            </a:r>
            <a:r>
              <a:rPr lang="en-US" altLang="zh-CN" sz="2600" b="1" dirty="0">
                <a:solidFill>
                  <a:srgbClr val="000000"/>
                </a:solidFill>
                <a:latin typeface="宋体" panose="02010600030101010101" pitchFamily="2" charset="-122"/>
                <a:ea typeface="宋体" panose="02010600030101010101" pitchFamily="2" charset="-122"/>
                <a:cs typeface="+mn-ea"/>
                <a:sym typeface="+mn-ea"/>
              </a:rPr>
              <a:t>≤90</a:t>
            </a:r>
            <a:r>
              <a:rPr lang="en-US" altLang="zh-CN" sz="2600" b="1" dirty="0">
                <a:solidFill>
                  <a:srgbClr val="000000"/>
                </a:solidFill>
                <a:latin typeface="宋体" panose="02010600030101010101" pitchFamily="2" charset="-122"/>
                <a:ea typeface="宋体" panose="02010600030101010101" pitchFamily="2" charset="-122"/>
                <a:cs typeface="Arial" panose="020B0604020202020204" pitchFamily="34" charset="0"/>
                <a:sym typeface="+mn-ea"/>
              </a:rPr>
              <a:t>°</a:t>
            </a:r>
            <a:r>
              <a:rPr lang="zh-CN" altLang="en-US" sz="2600" b="1" dirty="0">
                <a:solidFill>
                  <a:srgbClr val="000000"/>
                </a:solidFill>
                <a:latin typeface="宋体" panose="02010600030101010101" pitchFamily="2" charset="-122"/>
                <a:ea typeface="宋体" panose="02010600030101010101" pitchFamily="2" charset="-122"/>
                <a:cs typeface="+mn-ea"/>
                <a:sym typeface="+mn-ea"/>
              </a:rPr>
              <a:t>时发电机可以稳定运行；</a:t>
            </a:r>
            <a:endParaRPr lang="zh-CN" altLang="en-US"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n"/>
            </a:pPr>
            <a:r>
              <a:rPr lang="zh-CN" altLang="en-US" sz="2600" b="1" dirty="0">
                <a:solidFill>
                  <a:srgbClr val="000000"/>
                </a:solidFill>
                <a:latin typeface="宋体" panose="02010600030101010101" pitchFamily="2" charset="-122"/>
                <a:ea typeface="宋体" panose="02010600030101010101" pitchFamily="2" charset="-122"/>
                <a:cs typeface="+mn-ea"/>
                <a:sym typeface="+mn-ea"/>
              </a:rPr>
              <a:t>静态稳定判据：</a:t>
            </a:r>
            <a:endParaRPr lang="zh-CN" altLang="en-US"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n"/>
            </a:pPr>
            <a:endParaRPr lang="zh-CN" altLang="en-US" dirty="0">
              <a:latin typeface="宋体" panose="02010600030101010101" pitchFamily="2" charset="-122"/>
              <a:sym typeface="Symbol" panose="05050102010706020507" pitchFamily="18" charset="2"/>
            </a:endParaRPr>
          </a:p>
          <a:p>
            <a:pPr marL="342900" indent="-342900" algn="l" fontAlgn="base">
              <a:lnSpc>
                <a:spcPct val="100000"/>
              </a:lnSpc>
              <a:spcBef>
                <a:spcPct val="15000"/>
              </a:spcBef>
              <a:buClr>
                <a:srgbClr val="CC9900"/>
              </a:buClr>
              <a:buFont typeface="Wingdings" panose="05000000000000000000" pitchFamily="2" charset="2"/>
              <a:buChar char="n"/>
            </a:pPr>
            <a:endParaRPr lang="zh-CN" altLang="en-US"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n"/>
            </a:pPr>
            <a:r>
              <a:rPr lang="en-US" altLang="zh-CN" sz="2600" b="1" dirty="0">
                <a:solidFill>
                  <a:srgbClr val="000000"/>
                </a:solidFill>
                <a:latin typeface="宋体" panose="02010600030101010101" pitchFamily="2" charset="-122"/>
                <a:ea typeface="宋体" panose="02010600030101010101" pitchFamily="2" charset="-122"/>
                <a:cs typeface="+mn-ea"/>
                <a:sym typeface="+mn-ea"/>
              </a:rPr>
              <a:t>90</a:t>
            </a:r>
            <a:r>
              <a:rPr lang="en-US" altLang="zh-CN" sz="2600" b="1" dirty="0">
                <a:solidFill>
                  <a:srgbClr val="000000"/>
                </a:solidFill>
                <a:latin typeface="宋体" panose="02010600030101010101" pitchFamily="2" charset="-122"/>
                <a:ea typeface="宋体" panose="02010600030101010101" pitchFamily="2" charset="-122"/>
                <a:cs typeface="Arial" panose="020B0604020202020204" pitchFamily="34" charset="0"/>
                <a:sym typeface="+mn-ea"/>
              </a:rPr>
              <a:t>°</a:t>
            </a:r>
            <a:r>
              <a:rPr lang="en-US" altLang="zh-CN" sz="2600" b="1" dirty="0">
                <a:solidFill>
                  <a:srgbClr val="000000"/>
                </a:solidFill>
                <a:latin typeface="宋体" panose="02010600030101010101" pitchFamily="2" charset="-122"/>
                <a:ea typeface="宋体" panose="02010600030101010101" pitchFamily="2" charset="-122"/>
                <a:cs typeface="+mn-ea"/>
                <a:sym typeface="+mn-ea"/>
              </a:rPr>
              <a:t>&lt;</a:t>
            </a:r>
            <a:r>
              <a:rPr lang="en-US" altLang="zh-CN"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a:t>
            </a:r>
            <a:r>
              <a:rPr lang="en-US" altLang="zh-CN" sz="2600" b="1" dirty="0">
                <a:solidFill>
                  <a:srgbClr val="000000"/>
                </a:solidFill>
                <a:latin typeface="宋体" panose="02010600030101010101" pitchFamily="2" charset="-122"/>
                <a:ea typeface="宋体" panose="02010600030101010101" pitchFamily="2" charset="-122"/>
                <a:cs typeface="+mn-ea"/>
                <a:sym typeface="+mn-ea"/>
              </a:rPr>
              <a:t>≤180</a:t>
            </a:r>
            <a:r>
              <a:rPr lang="en-US" altLang="zh-CN" sz="2600" b="1" dirty="0">
                <a:solidFill>
                  <a:srgbClr val="000000"/>
                </a:solidFill>
                <a:latin typeface="宋体" panose="02010600030101010101" pitchFamily="2" charset="-122"/>
                <a:ea typeface="宋体" panose="02010600030101010101" pitchFamily="2" charset="-122"/>
                <a:cs typeface="Arial" panose="020B0604020202020204" pitchFamily="34" charset="0"/>
                <a:sym typeface="+mn-ea"/>
              </a:rPr>
              <a:t>°</a:t>
            </a:r>
            <a:r>
              <a:rPr lang="zh-CN" altLang="en-US" sz="2600" b="1" dirty="0">
                <a:solidFill>
                  <a:srgbClr val="000000"/>
                </a:solidFill>
                <a:latin typeface="宋体" panose="02010600030101010101" pitchFamily="2" charset="-122"/>
                <a:ea typeface="宋体" panose="02010600030101010101" pitchFamily="2" charset="-122"/>
                <a:cs typeface="Arial" panose="020B0604020202020204" pitchFamily="34" charset="0"/>
                <a:sym typeface="+mn-ea"/>
              </a:rPr>
              <a:t>时发电机</a:t>
            </a:r>
            <a:r>
              <a:rPr lang="zh-CN" altLang="en-US" sz="2600" b="1" dirty="0">
                <a:solidFill>
                  <a:srgbClr val="000000"/>
                </a:solidFill>
                <a:latin typeface="宋体" panose="02010600030101010101" pitchFamily="2" charset="-122"/>
                <a:ea typeface="宋体" panose="02010600030101010101" pitchFamily="2" charset="-122"/>
                <a:cs typeface="+mn-ea"/>
                <a:sym typeface="+mn-ea"/>
              </a:rPr>
              <a:t>运行不稳定；</a:t>
            </a:r>
            <a:endParaRPr lang="zh-CN" altLang="en-US"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n"/>
            </a:pPr>
            <a:endParaRPr lang="zh-CN" altLang="en-US"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n"/>
            </a:pPr>
            <a:r>
              <a:rPr lang="zh-CN" altLang="en-US" sz="2600" b="1" dirty="0">
                <a:solidFill>
                  <a:srgbClr val="000000"/>
                </a:solidFill>
                <a:latin typeface="宋体" panose="02010600030101010101" pitchFamily="2" charset="-122"/>
                <a:ea typeface="宋体" panose="02010600030101010101" pitchFamily="2" charset="-122"/>
                <a:cs typeface="+mn-ea"/>
                <a:sym typeface="+mn-ea"/>
              </a:rPr>
              <a:t>静态稳定极限： </a:t>
            </a:r>
            <a:r>
              <a:rPr lang="zh-CN" altLang="en-US"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a:t>
            </a:r>
            <a:r>
              <a:rPr lang="zh-CN" altLang="en-US" sz="2600" b="1" dirty="0">
                <a:solidFill>
                  <a:srgbClr val="000000"/>
                </a:solidFill>
                <a:latin typeface="宋体" panose="02010600030101010101" pitchFamily="2" charset="-122"/>
                <a:ea typeface="宋体" panose="02010600030101010101" pitchFamily="2" charset="-122"/>
                <a:cs typeface="+mn-ea"/>
                <a:sym typeface="+mn-ea"/>
              </a:rPr>
              <a:t>＝</a:t>
            </a:r>
            <a:r>
              <a:rPr lang="en-US" altLang="zh-CN" sz="2600" b="1" dirty="0">
                <a:solidFill>
                  <a:srgbClr val="000000"/>
                </a:solidFill>
                <a:latin typeface="宋体" panose="02010600030101010101" pitchFamily="2" charset="-122"/>
                <a:ea typeface="宋体" panose="02010600030101010101" pitchFamily="2" charset="-122"/>
                <a:cs typeface="+mn-ea"/>
                <a:sym typeface="+mn-ea"/>
              </a:rPr>
              <a:t>90</a:t>
            </a:r>
            <a:r>
              <a:rPr lang="en-US" altLang="zh-CN" sz="2600" b="1" dirty="0">
                <a:solidFill>
                  <a:srgbClr val="000000"/>
                </a:solidFill>
                <a:latin typeface="宋体" panose="02010600030101010101" pitchFamily="2" charset="-122"/>
                <a:ea typeface="宋体" panose="02010600030101010101" pitchFamily="2" charset="-122"/>
                <a:cs typeface="Arial" panose="020B0604020202020204" pitchFamily="34" charset="0"/>
                <a:sym typeface="+mn-ea"/>
              </a:rPr>
              <a:t>°</a:t>
            </a:r>
            <a:r>
              <a:rPr lang="zh-CN" altLang="en-US" sz="2600" b="1" dirty="0">
                <a:solidFill>
                  <a:srgbClr val="000000"/>
                </a:solidFill>
                <a:latin typeface="宋体" panose="02010600030101010101" pitchFamily="2" charset="-122"/>
                <a:ea typeface="宋体" panose="02010600030101010101" pitchFamily="2" charset="-122"/>
                <a:cs typeface="+mn-ea"/>
                <a:sym typeface="+mn-ea"/>
              </a:rPr>
              <a:t>时，</a:t>
            </a:r>
            <a:r>
              <a:rPr lang="zh-CN" altLang="en-US"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稳定和不稳定的交界点</a:t>
            </a:r>
            <a:endParaRPr lang="zh-CN" altLang="en-US"/>
          </a:p>
        </p:txBody>
      </p:sp>
      <p:graphicFrame>
        <p:nvGraphicFramePr>
          <p:cNvPr id="43010" name="Object 4"/>
          <p:cNvGraphicFramePr>
            <a:graphicFrameLocks/>
          </p:cNvGraphicFramePr>
          <p:nvPr/>
        </p:nvGraphicFramePr>
        <p:xfrm>
          <a:off x="3715385" y="2493328"/>
          <a:ext cx="1223963" cy="842962"/>
        </p:xfrm>
        <a:graphic>
          <a:graphicData uri="http://schemas.openxmlformats.org/presentationml/2006/ole">
            <p:oleObj spid="_x0000_s16387" r:id="rId3" imgW="571252" imgH="393529" progId="Equation.3">
              <p:embed/>
            </p:oleObj>
          </a:graphicData>
        </a:graphic>
      </p:graphicFrame>
      <p:graphicFrame>
        <p:nvGraphicFramePr>
          <p:cNvPr id="43011" name="Object 5"/>
          <p:cNvGraphicFramePr>
            <a:graphicFrameLocks/>
          </p:cNvGraphicFramePr>
          <p:nvPr/>
        </p:nvGraphicFramePr>
        <p:xfrm>
          <a:off x="7035483" y="3500755"/>
          <a:ext cx="1196975" cy="842963"/>
        </p:xfrm>
        <a:graphic>
          <a:graphicData uri="http://schemas.openxmlformats.org/presentationml/2006/ole">
            <p:oleObj spid="_x0000_s16386" r:id="rId4" imgW="558558" imgH="393529" progId="Equation.3">
              <p:embed/>
            </p:oleObj>
          </a:graphicData>
        </a:graphic>
      </p:graphicFrame>
      <p:graphicFrame>
        <p:nvGraphicFramePr>
          <p:cNvPr id="43012" name="Object 6"/>
          <p:cNvGraphicFramePr>
            <a:graphicFrameLocks/>
          </p:cNvGraphicFramePr>
          <p:nvPr/>
        </p:nvGraphicFramePr>
        <p:xfrm>
          <a:off x="9493568" y="4622165"/>
          <a:ext cx="1196975" cy="842963"/>
        </p:xfrm>
        <a:graphic>
          <a:graphicData uri="http://schemas.openxmlformats.org/presentationml/2006/ole">
            <p:oleObj spid="_x0000_s16385" r:id="rId5" imgW="558558" imgH="393529"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sym typeface="+mn-ea"/>
              </a:rPr>
              <a:t>比整步功率（整步功率系数）</a:t>
            </a:r>
          </a:p>
        </p:txBody>
      </p:sp>
      <p:sp>
        <p:nvSpPr>
          <p:cNvPr id="3" name="内容占位符 2"/>
          <p:cNvSpPr>
            <a:spLocks noGrp="1"/>
          </p:cNvSpPr>
          <p:nvPr>
            <p:ph idx="1"/>
          </p:nvPr>
        </p:nvSpPr>
        <p:spPr/>
        <p:txBody>
          <a:bodyPr/>
          <a:lstStyle/>
          <a:p>
            <a:pPr marL="342900" indent="-342900" algn="l" fontAlgn="base">
              <a:lnSpc>
                <a:spcPct val="100000"/>
              </a:lnSpc>
              <a:spcBef>
                <a:spcPct val="15000"/>
              </a:spcBef>
              <a:buClr>
                <a:srgbClr val="CC9900"/>
              </a:buClr>
              <a:buFont typeface="Wingdings" panose="05000000000000000000" pitchFamily="2" charset="2"/>
              <a:buChar char="l"/>
            </a:pPr>
            <a:r>
              <a:rPr lang="zh-CN" altLang="en-US"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隐极机</a:t>
            </a:r>
            <a:endParaRPr lang="zh-CN" altLang="en-US" dirty="0">
              <a:latin typeface="宋体" panose="02010600030101010101" pitchFamily="2" charset="-122"/>
              <a:sym typeface="Symbol" panose="05050102010706020507" pitchFamily="18" charset="2"/>
            </a:endParaRPr>
          </a:p>
          <a:p>
            <a:pPr marL="342900" indent="-342900" algn="l" fontAlgn="base">
              <a:lnSpc>
                <a:spcPct val="100000"/>
              </a:lnSpc>
              <a:spcBef>
                <a:spcPct val="15000"/>
              </a:spcBef>
              <a:buClr>
                <a:srgbClr val="CC9900"/>
              </a:buClr>
              <a:buFont typeface="Wingdings" panose="05000000000000000000" pitchFamily="2" charset="2"/>
              <a:buChar char="l"/>
            </a:pPr>
            <a:endParaRPr lang="zh-CN" altLang="en-US" baseline="-18000"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l"/>
            </a:pPr>
            <a:endParaRPr lang="zh-CN" altLang="en-US" baseline="-18000" dirty="0">
              <a:latin typeface="宋体" panose="02010600030101010101" pitchFamily="2" charset="-122"/>
            </a:endParaRPr>
          </a:p>
          <a:p>
            <a:pPr marL="342900" indent="-342900" algn="l" fontAlgn="base">
              <a:lnSpc>
                <a:spcPct val="100000"/>
              </a:lnSpc>
              <a:spcBef>
                <a:spcPct val="15000"/>
              </a:spcBef>
              <a:buClr>
                <a:srgbClr val="CC9900"/>
              </a:buClr>
              <a:buFont typeface="Wingdings" panose="05000000000000000000" pitchFamily="2" charset="2"/>
              <a:buChar char="l"/>
            </a:pPr>
            <a:r>
              <a:rPr lang="zh-CN" altLang="en-US" sz="2600" b="1" dirty="0">
                <a:solidFill>
                  <a:srgbClr val="000000"/>
                </a:solidFill>
                <a:latin typeface="宋体" panose="02010600030101010101" pitchFamily="2" charset="-122"/>
                <a:ea typeface="宋体" panose="02010600030101010101" pitchFamily="2" charset="-122"/>
                <a:cs typeface="+mn-ea"/>
                <a:sym typeface="+mn-ea"/>
              </a:rPr>
              <a:t>凸极机</a:t>
            </a:r>
            <a:endParaRPr lang="zh-CN" altLang="en-US" dirty="0"/>
          </a:p>
          <a:p>
            <a:endParaRPr lang="zh-CN" altLang="en-US"/>
          </a:p>
        </p:txBody>
      </p:sp>
      <p:graphicFrame>
        <p:nvGraphicFramePr>
          <p:cNvPr id="44034" name="Object 4"/>
          <p:cNvGraphicFramePr>
            <a:graphicFrameLocks/>
          </p:cNvGraphicFramePr>
          <p:nvPr/>
        </p:nvGraphicFramePr>
        <p:xfrm>
          <a:off x="3074670" y="1691005"/>
          <a:ext cx="3455988" cy="925513"/>
        </p:xfrm>
        <a:graphic>
          <a:graphicData uri="http://schemas.openxmlformats.org/presentationml/2006/ole">
            <p:oleObj spid="_x0000_s19458" r:id="rId3" imgW="1612200" imgH="431613" progId="Equation.3">
              <p:embed/>
            </p:oleObj>
          </a:graphicData>
        </a:graphic>
      </p:graphicFrame>
      <p:graphicFrame>
        <p:nvGraphicFramePr>
          <p:cNvPr id="44035" name="Object 5"/>
          <p:cNvGraphicFramePr>
            <a:graphicFrameLocks/>
          </p:cNvGraphicFramePr>
          <p:nvPr/>
        </p:nvGraphicFramePr>
        <p:xfrm>
          <a:off x="3074353" y="2616835"/>
          <a:ext cx="5616575" cy="946150"/>
        </p:xfrm>
        <a:graphic>
          <a:graphicData uri="http://schemas.openxmlformats.org/presentationml/2006/ole">
            <p:oleObj spid="_x0000_s19457" r:id="rId4" imgW="2640454" imgH="444307" progId="Equation.3">
              <p:embed/>
            </p:oleObj>
          </a:graphicData>
        </a:graphic>
      </p:graphicFrame>
      <p:grpSp>
        <p:nvGrpSpPr>
          <p:cNvPr id="44038" name="Group 6"/>
          <p:cNvGrpSpPr/>
          <p:nvPr/>
        </p:nvGrpSpPr>
        <p:grpSpPr>
          <a:xfrm>
            <a:off x="1037908" y="3638868"/>
            <a:ext cx="4968875" cy="2840037"/>
            <a:chOff x="793" y="1797"/>
            <a:chExt cx="4082" cy="2243"/>
          </a:xfrm>
        </p:grpSpPr>
        <p:pic>
          <p:nvPicPr>
            <p:cNvPr id="44041" name="Picture 7"/>
            <p:cNvPicPr>
              <a:picLocks noChangeAspect="1"/>
            </p:cNvPicPr>
            <p:nvPr/>
          </p:nvPicPr>
          <p:blipFill>
            <a:blip r:embed="rId5">
              <a:lum bright="-20001" contrast="40000"/>
            </a:blip>
            <a:stretch>
              <a:fillRect/>
            </a:stretch>
          </p:blipFill>
          <p:spPr>
            <a:xfrm>
              <a:off x="793" y="1797"/>
              <a:ext cx="4082" cy="2243"/>
            </a:xfrm>
            <a:prstGeom prst="rect">
              <a:avLst/>
            </a:prstGeom>
            <a:noFill/>
            <a:ln w="9525">
              <a:noFill/>
            </a:ln>
          </p:spPr>
        </p:pic>
        <p:sp>
          <p:nvSpPr>
            <p:cNvPr id="44042" name="Freeform 8"/>
            <p:cNvSpPr/>
            <p:nvPr/>
          </p:nvSpPr>
          <p:spPr>
            <a:xfrm>
              <a:off x="1429" y="2106"/>
              <a:ext cx="3175" cy="1687"/>
            </a:xfrm>
            <a:custGeom>
              <a:avLst/>
              <a:gdLst>
                <a:gd name="txL" fmla="*/ 0 w 3175"/>
                <a:gd name="txT" fmla="*/ 0 h 1687"/>
                <a:gd name="txR" fmla="*/ 3175 w 3175"/>
                <a:gd name="txB" fmla="*/ 1687 h 1687"/>
              </a:gdLst>
              <a:ahLst/>
              <a:cxnLst>
                <a:cxn ang="0">
                  <a:pos x="0" y="9"/>
                </a:cxn>
                <a:cxn ang="0">
                  <a:pos x="136" y="99"/>
                </a:cxn>
                <a:cxn ang="0">
                  <a:pos x="272" y="281"/>
                </a:cxn>
                <a:cxn ang="0">
                  <a:pos x="453" y="734"/>
                </a:cxn>
                <a:cxn ang="0">
                  <a:pos x="725" y="1369"/>
                </a:cxn>
                <a:cxn ang="0">
                  <a:pos x="861" y="1551"/>
                </a:cxn>
                <a:cxn ang="0">
                  <a:pos x="952" y="1642"/>
                </a:cxn>
                <a:cxn ang="0">
                  <a:pos x="1088" y="1642"/>
                </a:cxn>
                <a:cxn ang="0">
                  <a:pos x="1224" y="1551"/>
                </a:cxn>
                <a:cxn ang="0">
                  <a:pos x="1360" y="1369"/>
                </a:cxn>
                <a:cxn ang="0">
                  <a:pos x="1496" y="1052"/>
                </a:cxn>
                <a:cxn ang="0">
                  <a:pos x="1632" y="644"/>
                </a:cxn>
                <a:cxn ang="0">
                  <a:pos x="1814" y="281"/>
                </a:cxn>
                <a:cxn ang="0">
                  <a:pos x="1950" y="99"/>
                </a:cxn>
                <a:cxn ang="0">
                  <a:pos x="2059" y="23"/>
                </a:cxn>
                <a:cxn ang="0">
                  <a:pos x="2182" y="43"/>
                </a:cxn>
                <a:cxn ang="0">
                  <a:pos x="2404" y="281"/>
                </a:cxn>
                <a:cxn ang="0">
                  <a:pos x="2630" y="825"/>
                </a:cxn>
                <a:cxn ang="0">
                  <a:pos x="2766" y="1188"/>
                </a:cxn>
                <a:cxn ang="0">
                  <a:pos x="2903" y="1460"/>
                </a:cxn>
                <a:cxn ang="0">
                  <a:pos x="3039" y="1596"/>
                </a:cxn>
                <a:cxn ang="0">
                  <a:pos x="3175" y="1687"/>
                </a:cxn>
              </a:cxnLst>
              <a:rect l="txL" t="txT" r="txR" b="txB"/>
              <a:pathLst>
                <a:path w="3175" h="1687">
                  <a:moveTo>
                    <a:pt x="0" y="9"/>
                  </a:moveTo>
                  <a:cubicBezTo>
                    <a:pt x="45" y="31"/>
                    <a:pt x="91" y="54"/>
                    <a:pt x="136" y="99"/>
                  </a:cubicBezTo>
                  <a:cubicBezTo>
                    <a:pt x="181" y="144"/>
                    <a:pt x="219" y="175"/>
                    <a:pt x="272" y="281"/>
                  </a:cubicBezTo>
                  <a:cubicBezTo>
                    <a:pt x="325" y="387"/>
                    <a:pt x="377" y="553"/>
                    <a:pt x="453" y="734"/>
                  </a:cubicBezTo>
                  <a:cubicBezTo>
                    <a:pt x="529" y="915"/>
                    <a:pt x="657" y="1233"/>
                    <a:pt x="725" y="1369"/>
                  </a:cubicBezTo>
                  <a:cubicBezTo>
                    <a:pt x="793" y="1505"/>
                    <a:pt x="823" y="1506"/>
                    <a:pt x="861" y="1551"/>
                  </a:cubicBezTo>
                  <a:cubicBezTo>
                    <a:pt x="899" y="1596"/>
                    <a:pt x="914" y="1627"/>
                    <a:pt x="952" y="1642"/>
                  </a:cubicBezTo>
                  <a:cubicBezTo>
                    <a:pt x="990" y="1657"/>
                    <a:pt x="1043" y="1657"/>
                    <a:pt x="1088" y="1642"/>
                  </a:cubicBezTo>
                  <a:cubicBezTo>
                    <a:pt x="1133" y="1627"/>
                    <a:pt x="1179" y="1596"/>
                    <a:pt x="1224" y="1551"/>
                  </a:cubicBezTo>
                  <a:cubicBezTo>
                    <a:pt x="1269" y="1506"/>
                    <a:pt x="1315" y="1452"/>
                    <a:pt x="1360" y="1369"/>
                  </a:cubicBezTo>
                  <a:cubicBezTo>
                    <a:pt x="1405" y="1286"/>
                    <a:pt x="1451" y="1173"/>
                    <a:pt x="1496" y="1052"/>
                  </a:cubicBezTo>
                  <a:cubicBezTo>
                    <a:pt x="1541" y="931"/>
                    <a:pt x="1579" y="772"/>
                    <a:pt x="1632" y="644"/>
                  </a:cubicBezTo>
                  <a:cubicBezTo>
                    <a:pt x="1685" y="516"/>
                    <a:pt x="1761" y="372"/>
                    <a:pt x="1814" y="281"/>
                  </a:cubicBezTo>
                  <a:cubicBezTo>
                    <a:pt x="1867" y="190"/>
                    <a:pt x="1909" y="142"/>
                    <a:pt x="1950" y="99"/>
                  </a:cubicBezTo>
                  <a:cubicBezTo>
                    <a:pt x="1991" y="56"/>
                    <a:pt x="2020" y="32"/>
                    <a:pt x="2059" y="23"/>
                  </a:cubicBezTo>
                  <a:cubicBezTo>
                    <a:pt x="2098" y="14"/>
                    <a:pt x="2125" y="0"/>
                    <a:pt x="2182" y="43"/>
                  </a:cubicBezTo>
                  <a:cubicBezTo>
                    <a:pt x="2239" y="86"/>
                    <a:pt x="2329" y="151"/>
                    <a:pt x="2404" y="281"/>
                  </a:cubicBezTo>
                  <a:cubicBezTo>
                    <a:pt x="2479" y="411"/>
                    <a:pt x="2570" y="674"/>
                    <a:pt x="2630" y="825"/>
                  </a:cubicBezTo>
                  <a:cubicBezTo>
                    <a:pt x="2690" y="976"/>
                    <a:pt x="2720" y="1082"/>
                    <a:pt x="2766" y="1188"/>
                  </a:cubicBezTo>
                  <a:cubicBezTo>
                    <a:pt x="2812" y="1294"/>
                    <a:pt x="2858" y="1392"/>
                    <a:pt x="2903" y="1460"/>
                  </a:cubicBezTo>
                  <a:cubicBezTo>
                    <a:pt x="2948" y="1528"/>
                    <a:pt x="2994" y="1558"/>
                    <a:pt x="3039" y="1596"/>
                  </a:cubicBezTo>
                  <a:cubicBezTo>
                    <a:pt x="3084" y="1634"/>
                    <a:pt x="3129" y="1660"/>
                    <a:pt x="3175" y="1687"/>
                  </a:cubicBezTo>
                </a:path>
              </a:pathLst>
            </a:custGeom>
            <a:noFill/>
            <a:ln w="38100" cap="flat" cmpd="sng">
              <a:solidFill>
                <a:srgbClr val="FF3300"/>
              </a:solidFill>
              <a:prstDash val="dash"/>
              <a:round/>
              <a:headEnd type="none" w="med" len="med"/>
              <a:tailEnd type="none" w="med" len="med"/>
            </a:ln>
          </p:spPr>
          <p:txBody>
            <a:bodyPr/>
            <a:lstStyle/>
            <a:p>
              <a:endParaRPr lang="zh-CN" altLang="en-US" dirty="0">
                <a:latin typeface="Arial" panose="020B0604020202020204" pitchFamily="34" charset="0"/>
              </a:endParaRPr>
            </a:p>
          </p:txBody>
        </p:sp>
      </p:grpSp>
      <p:sp>
        <p:nvSpPr>
          <p:cNvPr id="4" name="文本框 3"/>
          <p:cNvSpPr txBox="1"/>
          <p:nvPr/>
        </p:nvSpPr>
        <p:spPr>
          <a:xfrm>
            <a:off x="7155180" y="4493895"/>
            <a:ext cx="3949065" cy="368300"/>
          </a:xfrm>
          <a:prstGeom prst="rect">
            <a:avLst/>
          </a:prstGeom>
          <a:noFill/>
        </p:spPr>
        <p:txBody>
          <a:bodyPr wrap="square" rtlCol="0" anchor="t">
            <a:spAutoFit/>
          </a:bodyPr>
          <a:lstStyle/>
          <a:p>
            <a:pPr eaLnBrk="1" hangingPunct="1"/>
            <a:r>
              <a:rPr lang="en-US" altLang="zh-CN" b="1" dirty="0">
                <a:solidFill>
                  <a:schemeClr val="tx1"/>
                </a:solidFill>
                <a:effectLst>
                  <a:outerShdw blurRad="38100" dist="19050" dir="2700000" algn="tl" rotWithShape="0">
                    <a:schemeClr val="dk1">
                      <a:alpha val="40000"/>
                    </a:schemeClr>
                  </a:outerShdw>
                </a:effectLst>
                <a:latin typeface="宋体" panose="02010600030101010101" pitchFamily="2" charset="-122"/>
                <a:sym typeface="+mn-ea"/>
              </a:rPr>
              <a:t>※P</a:t>
            </a:r>
            <a:r>
              <a:rPr lang="en-US" altLang="zh-CN" b="1" baseline="-25000" dirty="0">
                <a:solidFill>
                  <a:schemeClr val="tx1"/>
                </a:solidFill>
                <a:effectLst>
                  <a:outerShdw blurRad="38100" dist="19050" dir="2700000" algn="tl" rotWithShape="0">
                    <a:schemeClr val="dk1">
                      <a:alpha val="40000"/>
                    </a:schemeClr>
                  </a:outerShdw>
                </a:effectLst>
                <a:latin typeface="宋体" panose="02010600030101010101" pitchFamily="2" charset="-122"/>
                <a:sym typeface="+mn-ea"/>
              </a:rPr>
              <a:t>syn</a:t>
            </a:r>
            <a:r>
              <a:rPr lang="zh-CN" altLang="en-US" b="1" dirty="0">
                <a:solidFill>
                  <a:schemeClr val="tx1"/>
                </a:solidFill>
                <a:effectLst>
                  <a:outerShdw blurRad="38100" dist="19050" dir="2700000" algn="tl" rotWithShape="0">
                    <a:schemeClr val="dk1">
                      <a:alpha val="40000"/>
                    </a:schemeClr>
                  </a:outerShdw>
                </a:effectLst>
                <a:latin typeface="宋体" panose="02010600030101010101" pitchFamily="2" charset="-122"/>
                <a:sym typeface="+mn-ea"/>
              </a:rPr>
              <a:t>值愈大，发电机的运行愈稳定</a:t>
            </a:r>
            <a:endParaRPr lang="zh-CN" altLang="en-US" b="1" dirty="0">
              <a:solidFill>
                <a:schemeClr val="accent4"/>
              </a:solidFill>
              <a:latin typeface="宋体" panose="02010600030101010101" pitchFamily="2"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chemeClr val="tx1"/>
                </a:solidFill>
                <a:effectLst>
                  <a:outerShdw blurRad="38100" dist="19050" dir="2700000" algn="tl" rotWithShape="0">
                    <a:schemeClr val="dk1">
                      <a:alpha val="40000"/>
                    </a:schemeClr>
                  </a:outerShdw>
                </a:effectLst>
                <a:latin typeface="微软雅黑 Light" panose="020B0502040204020203" charset="-122"/>
                <a:ea typeface="微软雅黑 Light" panose="020B0502040204020203" charset="-122"/>
                <a:sym typeface="+mn-ea"/>
              </a:rPr>
              <a:t>比整步转矩（整步转矩系数）</a:t>
            </a:r>
          </a:p>
        </p:txBody>
      </p:sp>
      <p:sp>
        <p:nvSpPr>
          <p:cNvPr id="3" name="内容占位符 2"/>
          <p:cNvSpPr>
            <a:spLocks noGrp="1"/>
          </p:cNvSpPr>
          <p:nvPr>
            <p:ph idx="1"/>
          </p:nvPr>
        </p:nvSpPr>
        <p:spPr/>
        <p:txBody>
          <a:bodyPr/>
          <a:lstStyle/>
          <a:p>
            <a:pPr eaLnBrk="1" hangingPunct="1">
              <a:spcBef>
                <a:spcPct val="10000"/>
              </a:spcBef>
            </a:pPr>
            <a:endParaRPr lang="en-US" altLang="zh-CN" b="1" dirty="0">
              <a:latin typeface="宋体" panose="02010600030101010101" pitchFamily="2" charset="-122"/>
            </a:endParaRPr>
          </a:p>
          <a:p>
            <a:pPr eaLnBrk="1" hangingPunct="1">
              <a:spcBef>
                <a:spcPct val="10000"/>
              </a:spcBef>
            </a:pPr>
            <a:endParaRPr lang="zh-CN" altLang="en-US" b="1" dirty="0">
              <a:latin typeface="宋体" panose="02010600030101010101" pitchFamily="2" charset="-122"/>
            </a:endParaRPr>
          </a:p>
          <a:p>
            <a:pPr eaLnBrk="1" hangingPunct="1">
              <a:spcBef>
                <a:spcPct val="10000"/>
              </a:spcBef>
              <a:buClr>
                <a:schemeClr val="accent2"/>
              </a:buClr>
              <a:buFont typeface="Wingdings" panose="05000000000000000000" pitchFamily="2" charset="2"/>
              <a:buChar char="l"/>
            </a:pPr>
            <a:r>
              <a:rPr lang="zh-CN" altLang="en-US" b="1" dirty="0">
                <a:latin typeface="宋体" panose="02010600030101010101" pitchFamily="2" charset="-122"/>
                <a:sym typeface="Symbol" panose="05050102010706020507" pitchFamily="18" charset="2"/>
              </a:rPr>
              <a:t>隐极机</a:t>
            </a:r>
          </a:p>
          <a:p>
            <a:pPr eaLnBrk="1" hangingPunct="1">
              <a:spcBef>
                <a:spcPct val="10000"/>
              </a:spcBef>
              <a:buClr>
                <a:schemeClr val="accent2"/>
              </a:buClr>
              <a:buFont typeface="Wingdings" panose="05000000000000000000" pitchFamily="2" charset="2"/>
              <a:buChar char="l"/>
            </a:pPr>
            <a:endParaRPr lang="zh-CN" altLang="en-US" b="1" dirty="0">
              <a:latin typeface="宋体" panose="02010600030101010101" pitchFamily="2" charset="-122"/>
              <a:sym typeface="Symbol" panose="05050102010706020507" pitchFamily="18" charset="2"/>
            </a:endParaRPr>
          </a:p>
          <a:p>
            <a:pPr eaLnBrk="1" hangingPunct="1">
              <a:spcBef>
                <a:spcPct val="10000"/>
              </a:spcBef>
              <a:buClr>
                <a:schemeClr val="accent2"/>
              </a:buClr>
              <a:buFont typeface="Wingdings" panose="05000000000000000000" pitchFamily="2" charset="2"/>
              <a:buChar char="l"/>
            </a:pPr>
            <a:endParaRPr lang="zh-CN" altLang="en-US" b="1" dirty="0">
              <a:latin typeface="宋体" panose="02010600030101010101" pitchFamily="2" charset="-122"/>
              <a:sym typeface="Symbol" panose="05050102010706020507" pitchFamily="18" charset="2"/>
            </a:endParaRPr>
          </a:p>
          <a:p>
            <a:pPr eaLnBrk="1" hangingPunct="1">
              <a:spcBef>
                <a:spcPct val="10000"/>
              </a:spcBef>
              <a:buClr>
                <a:schemeClr val="accent2"/>
              </a:buClr>
              <a:buFont typeface="Wingdings" panose="05000000000000000000" pitchFamily="2" charset="2"/>
              <a:buChar char="l"/>
            </a:pPr>
            <a:r>
              <a:rPr lang="zh-CN" altLang="en-US" b="1" dirty="0">
                <a:latin typeface="宋体" panose="02010600030101010101" pitchFamily="2" charset="-122"/>
                <a:sym typeface="+mn-ea"/>
              </a:rPr>
              <a:t>凸极机</a:t>
            </a:r>
            <a:endParaRPr lang="zh-CN" altLang="en-US" b="1" dirty="0">
              <a:latin typeface="宋体" panose="02010600030101010101" pitchFamily="2" charset="-122"/>
            </a:endParaRPr>
          </a:p>
          <a:p>
            <a:endParaRPr lang="zh-CN" altLang="en-US"/>
          </a:p>
        </p:txBody>
      </p:sp>
      <p:graphicFrame>
        <p:nvGraphicFramePr>
          <p:cNvPr id="45058" name="Object 3"/>
          <p:cNvGraphicFramePr>
            <a:graphicFrameLocks/>
          </p:cNvGraphicFramePr>
          <p:nvPr/>
        </p:nvGraphicFramePr>
        <p:xfrm>
          <a:off x="3086100" y="2407603"/>
          <a:ext cx="2476500" cy="925512"/>
        </p:xfrm>
        <a:graphic>
          <a:graphicData uri="http://schemas.openxmlformats.org/presentationml/2006/ole">
            <p:oleObj spid="_x0000_s20482" r:id="rId3" imgW="1155199" imgH="431613" progId="Equation.3">
              <p:embed/>
            </p:oleObj>
          </a:graphicData>
        </a:graphic>
      </p:graphicFrame>
      <p:graphicFrame>
        <p:nvGraphicFramePr>
          <p:cNvPr id="45059" name="Object 4"/>
          <p:cNvGraphicFramePr>
            <a:graphicFrameLocks/>
          </p:cNvGraphicFramePr>
          <p:nvPr/>
        </p:nvGraphicFramePr>
        <p:xfrm>
          <a:off x="3085783" y="3624263"/>
          <a:ext cx="5778500" cy="1000125"/>
        </p:xfrm>
        <a:graphic>
          <a:graphicData uri="http://schemas.openxmlformats.org/presentationml/2006/ole">
            <p:oleObj spid="_x0000_s20481" r:id="rId4" imgW="2717800" imgH="4699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latin typeface="微软雅黑 Light" panose="020B0502040204020203" charset="-122"/>
                <a:ea typeface="微软雅黑 Light" panose="020B0502040204020203" charset="-122"/>
              </a:rPr>
              <a:t>过载能力</a:t>
            </a:r>
          </a:p>
        </p:txBody>
      </p:sp>
      <p:sp>
        <p:nvSpPr>
          <p:cNvPr id="3" name="内容占位符 2"/>
          <p:cNvSpPr>
            <a:spLocks noGrp="1"/>
          </p:cNvSpPr>
          <p:nvPr>
            <p:ph idx="1"/>
          </p:nvPr>
        </p:nvSpPr>
        <p:spPr/>
        <p:txBody>
          <a:bodyPr/>
          <a:lstStyle/>
          <a:p>
            <a:pPr eaLnBrk="1" hangingPunct="1">
              <a:spcBef>
                <a:spcPct val="10000"/>
              </a:spcBef>
              <a:buClr>
                <a:schemeClr val="accent2"/>
              </a:buClr>
              <a:buFont typeface="Wingdings" panose="05000000000000000000" pitchFamily="2" charset="2"/>
              <a:buChar char="l"/>
            </a:pPr>
            <a:r>
              <a:rPr lang="zh-CN" altLang="en-US" b="1" dirty="0">
                <a:latin typeface="宋体" panose="02010600030101010101" pitchFamily="2" charset="-122"/>
                <a:sym typeface="+mn-ea"/>
              </a:rPr>
              <a:t>实际应用中，为可靠运行，运行点与稳定极限保持一定的距离</a:t>
            </a:r>
            <a:r>
              <a:rPr lang="en-US" altLang="zh-CN" b="1" dirty="0">
                <a:latin typeface="宋体" panose="02010600030101010101" pitchFamily="2" charset="-122"/>
                <a:sym typeface="+mn-ea"/>
              </a:rPr>
              <a:t>——</a:t>
            </a:r>
            <a:r>
              <a:rPr lang="zh-CN" altLang="en-US" b="1" dirty="0">
                <a:latin typeface="宋体" panose="02010600030101010101" pitchFamily="2" charset="-122"/>
                <a:sym typeface="+mn-ea"/>
              </a:rPr>
              <a:t>过载能力。</a:t>
            </a:r>
          </a:p>
          <a:p>
            <a:pPr eaLnBrk="1" hangingPunct="1">
              <a:spcBef>
                <a:spcPct val="10000"/>
              </a:spcBef>
              <a:buClr>
                <a:schemeClr val="accent2"/>
              </a:buClr>
              <a:buFont typeface="Wingdings" panose="05000000000000000000" pitchFamily="2" charset="2"/>
              <a:buChar char="l"/>
            </a:pPr>
            <a:endParaRPr lang="zh-CN" altLang="en-US" b="1" dirty="0">
              <a:latin typeface="宋体" panose="02010600030101010101" pitchFamily="2" charset="-122"/>
              <a:sym typeface="+mn-ea"/>
            </a:endParaRPr>
          </a:p>
          <a:p>
            <a:pPr eaLnBrk="1" hangingPunct="1">
              <a:spcBef>
                <a:spcPct val="10000"/>
              </a:spcBef>
              <a:buClr>
                <a:schemeClr val="accent2"/>
              </a:buClr>
              <a:buFont typeface="Wingdings" panose="05000000000000000000" pitchFamily="2" charset="2"/>
              <a:buChar char="l"/>
            </a:pPr>
            <a:r>
              <a:rPr lang="zh-CN" altLang="en-US" b="1" dirty="0">
                <a:latin typeface="宋体" panose="02010600030101010101" pitchFamily="2" charset="-122"/>
                <a:sym typeface="+mn-ea"/>
              </a:rPr>
              <a:t>定义如下：</a:t>
            </a:r>
          </a:p>
          <a:p>
            <a:pPr eaLnBrk="1" hangingPunct="1">
              <a:spcBef>
                <a:spcPct val="10000"/>
              </a:spcBef>
              <a:buClr>
                <a:schemeClr val="accent2"/>
              </a:buClr>
              <a:buFont typeface="Wingdings" panose="05000000000000000000" pitchFamily="2" charset="2"/>
              <a:buChar char="l"/>
            </a:pPr>
            <a:endParaRPr lang="zh-CN" altLang="en-US" b="1" dirty="0">
              <a:latin typeface="宋体" panose="02010600030101010101" pitchFamily="2" charset="-122"/>
              <a:sym typeface="+mn-ea"/>
            </a:endParaRPr>
          </a:p>
          <a:p>
            <a:pPr eaLnBrk="1" hangingPunct="1">
              <a:spcBef>
                <a:spcPct val="10000"/>
              </a:spcBef>
              <a:buClr>
                <a:schemeClr val="accent2"/>
              </a:buClr>
              <a:buFont typeface="Wingdings" panose="05000000000000000000" pitchFamily="2" charset="2"/>
              <a:buChar char="l"/>
            </a:pPr>
            <a:r>
              <a:rPr lang="zh-CN" altLang="en-US" b="1" dirty="0">
                <a:solidFill>
                  <a:schemeClr val="tx1"/>
                </a:solidFill>
                <a:effectLst>
                  <a:outerShdw blurRad="38100" dist="19050" dir="2700000" algn="tl" rotWithShape="0">
                    <a:schemeClr val="dk1">
                      <a:alpha val="40000"/>
                    </a:schemeClr>
                  </a:outerShdw>
                </a:effectLst>
                <a:sym typeface="+mn-ea"/>
              </a:rPr>
              <a:t>发电机输出的最大功率与额定功率的比值</a:t>
            </a:r>
          </a:p>
          <a:p>
            <a:pPr marL="0" indent="0" eaLnBrk="1" hangingPunct="1">
              <a:spcBef>
                <a:spcPct val="10000"/>
              </a:spcBef>
              <a:buClr>
                <a:schemeClr val="accent2"/>
              </a:buClr>
              <a:buFont typeface="Wingdings" panose="05000000000000000000" pitchFamily="2" charset="2"/>
              <a:buNone/>
            </a:pPr>
            <a:r>
              <a:rPr lang="zh-CN" altLang="en-US" b="1" dirty="0">
                <a:solidFill>
                  <a:schemeClr val="tx1"/>
                </a:solidFill>
                <a:effectLst>
                  <a:outerShdw blurRad="38100" dist="19050" dir="2700000" algn="tl" rotWithShape="0">
                    <a:schemeClr val="dk1">
                      <a:alpha val="40000"/>
                    </a:schemeClr>
                  </a:outerShdw>
                </a:effectLst>
                <a:sym typeface="+mn-ea"/>
              </a:rPr>
              <a:t>    定义为同步发电机的过载能力。</a:t>
            </a:r>
          </a:p>
        </p:txBody>
      </p:sp>
      <p:graphicFrame>
        <p:nvGraphicFramePr>
          <p:cNvPr id="46082" name="Object 4"/>
          <p:cNvGraphicFramePr>
            <a:graphicFrameLocks/>
          </p:cNvGraphicFramePr>
          <p:nvPr/>
        </p:nvGraphicFramePr>
        <p:xfrm>
          <a:off x="7893685" y="3896360"/>
          <a:ext cx="2520950" cy="839788"/>
        </p:xfrm>
        <a:graphic>
          <a:graphicData uri="http://schemas.openxmlformats.org/presentationml/2006/ole">
            <p:oleObj spid="_x0000_s21506" r:id="rId3" imgW="1294838" imgH="431613" progId="Equation.3">
              <p:embed/>
            </p:oleObj>
          </a:graphicData>
        </a:graphic>
      </p:graphicFrame>
      <p:sp>
        <p:nvSpPr>
          <p:cNvPr id="5" name="文本框 4"/>
          <p:cNvSpPr txBox="1"/>
          <p:nvPr/>
        </p:nvSpPr>
        <p:spPr>
          <a:xfrm>
            <a:off x="1747520" y="5226050"/>
            <a:ext cx="2540000" cy="951230"/>
          </a:xfrm>
          <a:prstGeom prst="rect">
            <a:avLst/>
          </a:prstGeom>
          <a:noFill/>
        </p:spPr>
        <p:txBody>
          <a:bodyPr wrap="square" rtlCol="0" anchor="t">
            <a:spAutoFit/>
          </a:bodyPr>
          <a:lstStyle/>
          <a:p>
            <a:pPr algn="l">
              <a:spcBef>
                <a:spcPct val="15000"/>
              </a:spcBef>
            </a:pPr>
            <a:r>
              <a:rPr lang="zh-CN" altLang="en-US"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隐极机：</a:t>
            </a:r>
          </a:p>
          <a:p>
            <a:pPr algn="l">
              <a:spcBef>
                <a:spcPct val="15000"/>
              </a:spcBef>
            </a:pPr>
            <a:r>
              <a:rPr lang="zh-CN" altLang="en-US"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不计</a:t>
            </a:r>
            <a:r>
              <a:rPr lang="en-US" altLang="zh-CN" sz="2600" b="1" dirty="0">
                <a:solidFill>
                  <a:srgbClr val="000000"/>
                </a:solidFill>
                <a:latin typeface="宋体" panose="02010600030101010101" pitchFamily="2" charset="-122"/>
                <a:ea typeface="宋体" panose="02010600030101010101" pitchFamily="2" charset="-122"/>
                <a:cs typeface="+mn-ea"/>
                <a:sym typeface="+mn-ea"/>
              </a:rPr>
              <a:t>R</a:t>
            </a:r>
            <a:r>
              <a:rPr lang="en-US" altLang="zh-CN" sz="2600" b="1" baseline="-18000" dirty="0">
                <a:solidFill>
                  <a:srgbClr val="000000"/>
                </a:solidFill>
                <a:latin typeface="宋体" panose="02010600030101010101" pitchFamily="2" charset="-122"/>
                <a:ea typeface="宋体" panose="02010600030101010101" pitchFamily="2" charset="-122"/>
                <a:cs typeface="+mn-ea"/>
                <a:sym typeface="+mn-ea"/>
              </a:rPr>
              <a:t>a </a:t>
            </a:r>
            <a:r>
              <a:rPr lang="en-US" altLang="zh-CN" sz="2600" b="1" dirty="0">
                <a:solidFill>
                  <a:srgbClr val="000000"/>
                </a:solidFill>
                <a:latin typeface="宋体" panose="02010600030101010101" pitchFamily="2" charset="-122"/>
                <a:ea typeface="宋体" panose="02010600030101010101" pitchFamily="2" charset="-122"/>
                <a:cs typeface="+mn-ea"/>
                <a:sym typeface="+mn-ea"/>
              </a:rPr>
              <a:t>P</a:t>
            </a:r>
            <a:r>
              <a:rPr lang="en-US" altLang="zh-CN" sz="2600" b="1" baseline="-18000" dirty="0">
                <a:solidFill>
                  <a:srgbClr val="000000"/>
                </a:solidFill>
                <a:latin typeface="宋体" panose="02010600030101010101" pitchFamily="2" charset="-122"/>
                <a:ea typeface="宋体" panose="02010600030101010101" pitchFamily="2" charset="-122"/>
                <a:cs typeface="+mn-ea"/>
                <a:sym typeface="+mn-ea"/>
              </a:rPr>
              <a:t>N</a:t>
            </a:r>
            <a:r>
              <a:rPr lang="en-US" altLang="zh-CN" sz="2600" b="1" dirty="0">
                <a:solidFill>
                  <a:srgbClr val="000000"/>
                </a:solidFill>
                <a:latin typeface="宋体" panose="02010600030101010101" pitchFamily="2" charset="-122"/>
                <a:ea typeface="宋体" panose="02010600030101010101" pitchFamily="2" charset="-122"/>
                <a:cs typeface="+mn-ea"/>
                <a:sym typeface="Symbol" panose="05050102010706020507" pitchFamily="18" charset="2"/>
              </a:rPr>
              <a:t></a:t>
            </a:r>
            <a:r>
              <a:rPr lang="en-US" altLang="zh-CN" sz="2600" b="1" dirty="0">
                <a:solidFill>
                  <a:srgbClr val="000000"/>
                </a:solidFill>
                <a:latin typeface="宋体" panose="02010600030101010101" pitchFamily="2" charset="-122"/>
                <a:ea typeface="宋体" panose="02010600030101010101" pitchFamily="2" charset="-122"/>
                <a:cs typeface="+mn-ea"/>
                <a:sym typeface="+mn-ea"/>
              </a:rPr>
              <a:t>P</a:t>
            </a:r>
            <a:r>
              <a:rPr lang="en-US" altLang="zh-CN" sz="2600" b="1" baseline="-18000" dirty="0">
                <a:solidFill>
                  <a:srgbClr val="000000"/>
                </a:solidFill>
                <a:latin typeface="宋体" panose="02010600030101010101" pitchFamily="2" charset="-122"/>
                <a:ea typeface="宋体" panose="02010600030101010101" pitchFamily="2" charset="-122"/>
                <a:cs typeface="+mn-ea"/>
                <a:sym typeface="+mn-ea"/>
              </a:rPr>
              <a:t>emN </a:t>
            </a:r>
            <a:r>
              <a:rPr lang="zh-CN" altLang="en-US" sz="2600" b="1" dirty="0">
                <a:solidFill>
                  <a:srgbClr val="000000"/>
                </a:solidFill>
                <a:latin typeface="宋体" panose="02010600030101010101" pitchFamily="2" charset="-122"/>
                <a:ea typeface="宋体" panose="02010600030101010101" pitchFamily="2" charset="-122"/>
                <a:cs typeface="+mn-ea"/>
                <a:sym typeface="+mn-ea"/>
              </a:rPr>
              <a:t>：</a:t>
            </a:r>
            <a:endParaRPr lang="zh-CN" altLang="en-US"/>
          </a:p>
        </p:txBody>
      </p:sp>
      <p:graphicFrame>
        <p:nvGraphicFramePr>
          <p:cNvPr id="46083" name="Object 6"/>
          <p:cNvGraphicFramePr>
            <a:graphicFrameLocks/>
          </p:cNvGraphicFramePr>
          <p:nvPr/>
        </p:nvGraphicFramePr>
        <p:xfrm>
          <a:off x="4798060" y="5285105"/>
          <a:ext cx="5616575" cy="892175"/>
        </p:xfrm>
        <a:graphic>
          <a:graphicData uri="http://schemas.openxmlformats.org/presentationml/2006/ole">
            <p:oleObj spid="_x0000_s21505" r:id="rId4" imgW="2716621" imgH="431613"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434340"/>
            <a:ext cx="10515600" cy="5732780"/>
          </a:xfrm>
        </p:spPr>
        <p:txBody>
          <a:bodyPr/>
          <a:lstStyle/>
          <a:p>
            <a:pPr eaLnBrk="1" hangingPunct="1">
              <a:lnSpc>
                <a:spcPct val="105000"/>
              </a:lnSpc>
              <a:spcBef>
                <a:spcPct val="5000"/>
              </a:spcBef>
              <a:buClr>
                <a:schemeClr val="tx2"/>
              </a:buClr>
              <a:buFont typeface="Wingdings" panose="05000000000000000000" pitchFamily="2" charset="2"/>
              <a:buChar char="Ø"/>
            </a:pPr>
            <a:endParaRPr lang="zh-CN" altLang="en-US" sz="2800" b="1" dirty="0">
              <a:latin typeface="宋体" panose="02010600030101010101" pitchFamily="2" charset="-122"/>
              <a:sym typeface="+mn-ea"/>
            </a:endParaRPr>
          </a:p>
          <a:p>
            <a:pPr eaLnBrk="1" hangingPunct="1">
              <a:lnSpc>
                <a:spcPct val="105000"/>
              </a:lnSpc>
              <a:spcBef>
                <a:spcPct val="5000"/>
              </a:spcBef>
              <a:buClr>
                <a:schemeClr val="tx2"/>
              </a:buClr>
              <a:buFont typeface="Wingdings" panose="05000000000000000000" pitchFamily="2" charset="2"/>
              <a:buChar char="Ø"/>
            </a:pPr>
            <a:endParaRPr lang="zh-CN" altLang="en-US" sz="2800" b="1" dirty="0">
              <a:latin typeface="宋体" panose="02010600030101010101" pitchFamily="2" charset="-122"/>
              <a:sym typeface="+mn-ea"/>
            </a:endParaRPr>
          </a:p>
          <a:p>
            <a:pPr eaLnBrk="1" hangingPunct="1">
              <a:lnSpc>
                <a:spcPct val="105000"/>
              </a:lnSpc>
              <a:spcBef>
                <a:spcPct val="5000"/>
              </a:spcBef>
              <a:buClr>
                <a:schemeClr val="tx2"/>
              </a:buClr>
              <a:buFont typeface="Wingdings" panose="05000000000000000000" pitchFamily="2" charset="2"/>
              <a:buChar char="Ø"/>
            </a:pPr>
            <a:r>
              <a:rPr lang="zh-CN" altLang="en-US" sz="2800" b="1" dirty="0">
                <a:latin typeface="宋体" panose="02010600030101010101" pitchFamily="2" charset="-122"/>
                <a:sym typeface="+mn-ea"/>
              </a:rPr>
              <a:t>为保证电机运行时有足够的静态稳定能力，一般</a:t>
            </a:r>
            <a:r>
              <a:rPr lang="en-US" altLang="zh-CN" sz="2800" b="1" dirty="0">
                <a:latin typeface="宋体" panose="02010600030101010101" pitchFamily="2" charset="-122"/>
                <a:sym typeface="+mn-ea"/>
              </a:rPr>
              <a:t>k</a:t>
            </a:r>
            <a:r>
              <a:rPr lang="en-US" altLang="zh-CN" sz="2800" b="1" baseline="-25000" dirty="0">
                <a:latin typeface="宋体" panose="02010600030101010101" pitchFamily="2" charset="-122"/>
                <a:sym typeface="+mn-ea"/>
              </a:rPr>
              <a:t>M</a:t>
            </a:r>
            <a:r>
              <a:rPr lang="en-US" altLang="zh-CN" sz="2800" b="1" dirty="0">
                <a:latin typeface="宋体" panose="02010600030101010101" pitchFamily="2" charset="-122"/>
                <a:sym typeface="+mn-ea"/>
              </a:rPr>
              <a:t>&gt;1.7</a:t>
            </a:r>
            <a:endParaRPr lang="en-US" altLang="zh-CN" sz="2800" b="1" dirty="0">
              <a:latin typeface="宋体" panose="02010600030101010101" pitchFamily="2" charset="-122"/>
            </a:endParaRPr>
          </a:p>
          <a:p>
            <a:pPr lvl="1" eaLnBrk="1" hangingPunct="1">
              <a:lnSpc>
                <a:spcPct val="105000"/>
              </a:lnSpc>
              <a:spcBef>
                <a:spcPct val="5000"/>
              </a:spcBef>
              <a:buClr>
                <a:schemeClr val="tx2"/>
              </a:buClr>
              <a:buChar char="•"/>
            </a:pPr>
            <a:r>
              <a:rPr lang="zh-CN" altLang="en-US" sz="2800" b="1" dirty="0">
                <a:latin typeface="宋体" panose="02010600030101010101" pitchFamily="2" charset="-122"/>
                <a:sym typeface="+mn-ea"/>
              </a:rPr>
              <a:t>隐极机</a:t>
            </a:r>
            <a:r>
              <a:rPr lang="el-GR" altLang="zh-CN" sz="2800" b="1" dirty="0">
                <a:latin typeface="宋体" panose="02010600030101010101" pitchFamily="2" charset="-122"/>
                <a:sym typeface="+mn-ea"/>
              </a:rPr>
              <a:t>θ</a:t>
            </a:r>
            <a:r>
              <a:rPr lang="en-US" altLang="zh-CN" sz="2800" b="1" baseline="-25000" dirty="0">
                <a:latin typeface="宋体" panose="02010600030101010101" pitchFamily="2" charset="-122"/>
                <a:sym typeface="+mn-ea"/>
              </a:rPr>
              <a:t>N</a:t>
            </a:r>
            <a:r>
              <a:rPr lang="en-US" altLang="zh-CN" sz="2800" b="1" dirty="0">
                <a:latin typeface="宋体" panose="02010600030101010101" pitchFamily="2" charset="-122"/>
                <a:cs typeface="Arial" panose="020B0604020202020204" pitchFamily="34" charset="0"/>
                <a:sym typeface="+mn-ea"/>
              </a:rPr>
              <a:t>≈</a:t>
            </a:r>
            <a:r>
              <a:rPr lang="en-US" altLang="zh-CN" sz="2800" b="1" dirty="0">
                <a:latin typeface="宋体" panose="02010600030101010101" pitchFamily="2" charset="-122"/>
                <a:sym typeface="+mn-ea"/>
              </a:rPr>
              <a:t>35</a:t>
            </a:r>
            <a:r>
              <a:rPr lang="en-US" altLang="zh-CN" sz="2800" b="1" dirty="0">
                <a:latin typeface="宋体" panose="02010600030101010101" pitchFamily="2" charset="-122"/>
                <a:cs typeface="Arial" panose="020B0604020202020204" pitchFamily="34" charset="0"/>
                <a:sym typeface="+mn-ea"/>
              </a:rPr>
              <a:t>°</a:t>
            </a:r>
            <a:r>
              <a:rPr lang="zh-CN" altLang="en-US" sz="2800" b="1" dirty="0">
                <a:latin typeface="宋体" panose="02010600030101010101" pitchFamily="2" charset="-122"/>
                <a:cs typeface="Arial" panose="020B0604020202020204" pitchFamily="34" charset="0"/>
                <a:sym typeface="+mn-ea"/>
              </a:rPr>
              <a:t>；</a:t>
            </a:r>
            <a:r>
              <a:rPr lang="zh-CN" altLang="en-US" sz="2800" b="1" dirty="0">
                <a:latin typeface="宋体" panose="02010600030101010101" pitchFamily="2" charset="-122"/>
                <a:sym typeface="+mn-ea"/>
              </a:rPr>
              <a:t>凸极机：</a:t>
            </a:r>
            <a:r>
              <a:rPr lang="el-GR" altLang="zh-CN" sz="2800" b="1" dirty="0">
                <a:latin typeface="宋体" panose="02010600030101010101" pitchFamily="2" charset="-122"/>
                <a:sym typeface="+mn-ea"/>
              </a:rPr>
              <a:t>θ</a:t>
            </a:r>
            <a:r>
              <a:rPr lang="en-US" altLang="zh-CN" sz="2800" b="1" baseline="-25000" dirty="0">
                <a:latin typeface="宋体" panose="02010600030101010101" pitchFamily="2" charset="-122"/>
                <a:sym typeface="+mn-ea"/>
              </a:rPr>
              <a:t>N</a:t>
            </a:r>
            <a:r>
              <a:rPr lang="en-US" altLang="zh-CN" sz="2800" b="1" dirty="0">
                <a:latin typeface="宋体" panose="02010600030101010101" pitchFamily="2" charset="-122"/>
                <a:cs typeface="Arial" panose="020B0604020202020204" pitchFamily="34" charset="0"/>
                <a:sym typeface="+mn-ea"/>
              </a:rPr>
              <a:t>≈</a:t>
            </a:r>
            <a:r>
              <a:rPr lang="en-US" altLang="zh-CN" sz="2800" b="1" dirty="0">
                <a:latin typeface="宋体" panose="02010600030101010101" pitchFamily="2" charset="-122"/>
                <a:sym typeface="+mn-ea"/>
              </a:rPr>
              <a:t>25</a:t>
            </a:r>
            <a:r>
              <a:rPr lang="en-US" altLang="zh-CN" sz="2800" b="1" dirty="0">
                <a:latin typeface="宋体" panose="02010600030101010101" pitchFamily="2" charset="-122"/>
                <a:cs typeface="Arial" panose="020B0604020202020204" pitchFamily="34" charset="0"/>
                <a:sym typeface="+mn-ea"/>
              </a:rPr>
              <a:t>°</a:t>
            </a:r>
            <a:r>
              <a:rPr lang="zh-CN" altLang="en-US" sz="2800" b="1" dirty="0">
                <a:latin typeface="宋体" panose="02010600030101010101" pitchFamily="2" charset="-122"/>
                <a:sym typeface="+mn-ea"/>
              </a:rPr>
              <a:t>～ </a:t>
            </a:r>
            <a:r>
              <a:rPr lang="en-US" altLang="zh-CN" sz="2800" b="1" dirty="0">
                <a:latin typeface="宋体" panose="02010600030101010101" pitchFamily="2" charset="-122"/>
                <a:sym typeface="+mn-ea"/>
              </a:rPr>
              <a:t>35°</a:t>
            </a:r>
          </a:p>
          <a:p>
            <a:pPr lvl="1" eaLnBrk="1" hangingPunct="1">
              <a:lnSpc>
                <a:spcPct val="105000"/>
              </a:lnSpc>
              <a:spcBef>
                <a:spcPct val="5000"/>
              </a:spcBef>
              <a:buClr>
                <a:schemeClr val="tx2"/>
              </a:buClr>
              <a:buChar char="•"/>
            </a:pPr>
            <a:endParaRPr lang="en-US" altLang="zh-CN" sz="2800" b="1" dirty="0">
              <a:latin typeface="宋体" panose="02010600030101010101" pitchFamily="2" charset="-122"/>
            </a:endParaRPr>
          </a:p>
          <a:p>
            <a:pPr eaLnBrk="1" hangingPunct="1">
              <a:lnSpc>
                <a:spcPct val="105000"/>
              </a:lnSpc>
              <a:spcBef>
                <a:spcPct val="5000"/>
              </a:spcBef>
              <a:buClr>
                <a:schemeClr val="tx2"/>
              </a:buClr>
              <a:buFont typeface="Wingdings" panose="05000000000000000000" pitchFamily="2" charset="2"/>
              <a:buChar char="Ø"/>
            </a:pPr>
            <a:r>
              <a:rPr lang="en-US" altLang="zh-CN" sz="2800" b="1" dirty="0">
                <a:latin typeface="宋体" panose="02010600030101010101" pitchFamily="2" charset="-122"/>
                <a:sym typeface="+mn-ea"/>
              </a:rPr>
              <a:t>k</a:t>
            </a:r>
            <a:r>
              <a:rPr lang="en-US" altLang="zh-CN" sz="2800" b="1" baseline="-25000" dirty="0">
                <a:latin typeface="宋体" panose="02010600030101010101" pitchFamily="2" charset="-122"/>
                <a:sym typeface="+mn-ea"/>
              </a:rPr>
              <a:t>M</a:t>
            </a:r>
            <a:r>
              <a:rPr lang="zh-CN" altLang="en-US" sz="2800" b="1" dirty="0">
                <a:latin typeface="宋体" panose="02010600030101010101" pitchFamily="2" charset="-122"/>
                <a:sym typeface="+mn-ea"/>
              </a:rPr>
              <a:t>值也不可过大：</a:t>
            </a:r>
            <a:r>
              <a:rPr lang="en-US" altLang="zh-CN" sz="2800" b="1" dirty="0">
                <a:latin typeface="宋体" panose="02010600030101010101" pitchFamily="2" charset="-122"/>
                <a:sym typeface="+mn-ea"/>
              </a:rPr>
              <a:t>k</a:t>
            </a:r>
            <a:r>
              <a:rPr lang="en-US" altLang="zh-CN" sz="2800" b="1" baseline="-25000" dirty="0">
                <a:latin typeface="宋体" panose="02010600030101010101" pitchFamily="2" charset="-122"/>
                <a:sym typeface="+mn-ea"/>
              </a:rPr>
              <a:t>M</a:t>
            </a:r>
            <a:r>
              <a:rPr lang="en-US" altLang="zh-CN" sz="2800" b="1" dirty="0">
                <a:latin typeface="宋体" panose="02010600030101010101" pitchFamily="2" charset="-122"/>
                <a:sym typeface="+mn-ea"/>
              </a:rPr>
              <a:t>↑→P</a:t>
            </a:r>
            <a:r>
              <a:rPr lang="en-US" altLang="zh-CN" sz="2800" b="1" baseline="-25000" dirty="0">
                <a:latin typeface="宋体" panose="02010600030101010101" pitchFamily="2" charset="-122"/>
                <a:sym typeface="+mn-ea"/>
              </a:rPr>
              <a:t>emmax</a:t>
            </a:r>
            <a:r>
              <a:rPr lang="en-US" altLang="zh-CN" sz="2800" b="1" dirty="0">
                <a:latin typeface="宋体" panose="02010600030101010101" pitchFamily="2" charset="-122"/>
                <a:sym typeface="+mn-ea"/>
              </a:rPr>
              <a:t>↑</a:t>
            </a:r>
            <a:r>
              <a:rPr lang="zh-CN" altLang="en-US" sz="2800" b="1" dirty="0">
                <a:latin typeface="宋体" panose="02010600030101010101" pitchFamily="2" charset="-122"/>
                <a:sym typeface="+mn-ea"/>
              </a:rPr>
              <a:t>，</a:t>
            </a:r>
            <a:r>
              <a:rPr lang="en-US" altLang="zh-CN" sz="2800" b="1" dirty="0">
                <a:latin typeface="宋体" panose="02010600030101010101" pitchFamily="2" charset="-122"/>
                <a:sym typeface="+mn-ea"/>
              </a:rPr>
              <a:t>P</a:t>
            </a:r>
            <a:r>
              <a:rPr lang="en-US" altLang="zh-CN" sz="2800" b="1" baseline="-25000" dirty="0">
                <a:latin typeface="宋体" panose="02010600030101010101" pitchFamily="2" charset="-122"/>
                <a:sym typeface="+mn-ea"/>
              </a:rPr>
              <a:t>emmax</a:t>
            </a:r>
            <a:r>
              <a:rPr lang="en-US" altLang="zh-CN" sz="2800" b="1" dirty="0">
                <a:latin typeface="宋体" panose="02010600030101010101" pitchFamily="2" charset="-122"/>
                <a:sym typeface="+mn-ea"/>
              </a:rPr>
              <a:t>=mUE</a:t>
            </a:r>
            <a:r>
              <a:rPr lang="en-US" altLang="zh-CN" sz="2800" b="1" baseline="-25000" dirty="0">
                <a:latin typeface="宋体" panose="02010600030101010101" pitchFamily="2" charset="-122"/>
                <a:sym typeface="+mn-ea"/>
              </a:rPr>
              <a:t>0</a:t>
            </a:r>
            <a:r>
              <a:rPr lang="en-US" altLang="zh-CN" sz="2800" b="1" dirty="0">
                <a:latin typeface="宋体" panose="02010600030101010101" pitchFamily="2" charset="-122"/>
                <a:sym typeface="+mn-ea"/>
              </a:rPr>
              <a:t>/X</a:t>
            </a:r>
            <a:r>
              <a:rPr lang="en-US" altLang="zh-CN" sz="2800" b="1" baseline="-25000" dirty="0">
                <a:latin typeface="宋体" panose="02010600030101010101" pitchFamily="2" charset="-122"/>
                <a:sym typeface="+mn-ea"/>
              </a:rPr>
              <a:t>t </a:t>
            </a:r>
            <a:endParaRPr lang="en-US" altLang="zh-CN" sz="2800" b="1" dirty="0">
              <a:latin typeface="宋体" panose="02010600030101010101" pitchFamily="2" charset="-122"/>
            </a:endParaRPr>
          </a:p>
          <a:p>
            <a:pPr eaLnBrk="1" hangingPunct="1">
              <a:lnSpc>
                <a:spcPct val="105000"/>
              </a:lnSpc>
              <a:spcBef>
                <a:spcPct val="5000"/>
              </a:spcBef>
            </a:pPr>
            <a:endParaRPr lang="en-US" altLang="zh-CN" sz="2800" b="1" dirty="0">
              <a:latin typeface="宋体" panose="02010600030101010101" pitchFamily="2" charset="-122"/>
              <a:sym typeface="+mn-ea"/>
            </a:endParaRPr>
          </a:p>
          <a:p>
            <a:pPr eaLnBrk="1" hangingPunct="1">
              <a:lnSpc>
                <a:spcPct val="105000"/>
              </a:lnSpc>
              <a:spcBef>
                <a:spcPct val="5000"/>
              </a:spcBef>
            </a:pPr>
            <a:r>
              <a:rPr lang="en-US" altLang="zh-CN" sz="2800" b="1" dirty="0">
                <a:latin typeface="宋体" panose="02010600030101010101" pitchFamily="2" charset="-122"/>
                <a:sym typeface="+mn-ea"/>
              </a:rPr>
              <a:t>∴</a:t>
            </a:r>
            <a:r>
              <a:rPr lang="zh-CN" altLang="en-US" sz="2800" b="1" dirty="0">
                <a:latin typeface="宋体" panose="02010600030101010101" pitchFamily="2" charset="-122"/>
                <a:sym typeface="+mn-ea"/>
              </a:rPr>
              <a:t>要求：</a:t>
            </a:r>
            <a:r>
              <a:rPr lang="en-US" altLang="zh-CN" sz="2800" b="1" dirty="0">
                <a:latin typeface="宋体" panose="02010600030101010101" pitchFamily="2" charset="-122"/>
                <a:sym typeface="+mn-ea"/>
              </a:rPr>
              <a:t>E</a:t>
            </a:r>
            <a:r>
              <a:rPr lang="en-US" altLang="zh-CN" sz="2800" b="1" baseline="-25000" dirty="0">
                <a:latin typeface="宋体" panose="02010600030101010101" pitchFamily="2" charset="-122"/>
                <a:sym typeface="+mn-ea"/>
              </a:rPr>
              <a:t>0</a:t>
            </a:r>
            <a:r>
              <a:rPr lang="en-US" altLang="zh-CN" sz="2800" b="1" dirty="0">
                <a:latin typeface="宋体" panose="02010600030101010101" pitchFamily="2" charset="-122"/>
                <a:sym typeface="+mn-ea"/>
              </a:rPr>
              <a:t>↑ </a:t>
            </a:r>
            <a:r>
              <a:rPr lang="zh-CN" altLang="en-US" sz="2800" b="1" dirty="0">
                <a:latin typeface="宋体" panose="02010600030101010101" pitchFamily="2" charset="-122"/>
                <a:sym typeface="+mn-ea"/>
              </a:rPr>
              <a:t>或者</a:t>
            </a:r>
            <a:r>
              <a:rPr lang="en-US" altLang="zh-CN" sz="2800" b="1" dirty="0">
                <a:latin typeface="宋体" panose="02010600030101010101" pitchFamily="2" charset="-122"/>
                <a:sym typeface="+mn-ea"/>
              </a:rPr>
              <a:t> X</a:t>
            </a:r>
            <a:r>
              <a:rPr lang="en-US" altLang="zh-CN" sz="2800" b="1" baseline="-25000" dirty="0">
                <a:latin typeface="宋体" panose="02010600030101010101" pitchFamily="2" charset="-122"/>
                <a:sym typeface="+mn-ea"/>
              </a:rPr>
              <a:t>t</a:t>
            </a:r>
            <a:r>
              <a:rPr lang="en-US" altLang="zh-CN" sz="2800" b="1" dirty="0">
                <a:latin typeface="宋体" panose="02010600030101010101" pitchFamily="2" charset="-122"/>
                <a:sym typeface="+mn-ea"/>
              </a:rPr>
              <a:t>↓</a:t>
            </a:r>
            <a:endParaRPr lang="en-US" altLang="zh-CN" sz="2800" b="1" dirty="0">
              <a:latin typeface="宋体" panose="02010600030101010101" pitchFamily="2" charset="-122"/>
            </a:endParaRPr>
          </a:p>
          <a:p>
            <a:pPr lvl="1" eaLnBrk="1" hangingPunct="1">
              <a:lnSpc>
                <a:spcPct val="105000"/>
              </a:lnSpc>
              <a:spcBef>
                <a:spcPct val="5000"/>
              </a:spcBef>
              <a:buClr>
                <a:schemeClr val="accent2"/>
              </a:buClr>
              <a:buChar char="•"/>
            </a:pPr>
            <a:r>
              <a:rPr lang="en-US" altLang="zh-CN" sz="2800" b="1" dirty="0">
                <a:latin typeface="宋体" panose="02010600030101010101" pitchFamily="2" charset="-122"/>
                <a:sym typeface="+mn-ea"/>
              </a:rPr>
              <a:t>E</a:t>
            </a:r>
            <a:r>
              <a:rPr lang="en-US" altLang="zh-CN" sz="2800" b="1" baseline="-25000" dirty="0">
                <a:latin typeface="宋体" panose="02010600030101010101" pitchFamily="2" charset="-122"/>
                <a:sym typeface="+mn-ea"/>
              </a:rPr>
              <a:t>0</a:t>
            </a:r>
            <a:r>
              <a:rPr lang="zh-CN" altLang="en-US" sz="2800" b="1" dirty="0">
                <a:latin typeface="宋体" panose="02010600030101010101" pitchFamily="2" charset="-122"/>
                <a:sym typeface="+mn-ea"/>
              </a:rPr>
              <a:t>受发电机供给电网所需无功功率的制约，不可任意增大；</a:t>
            </a:r>
            <a:endParaRPr lang="zh-CN" altLang="en-US" sz="2800" b="1" dirty="0">
              <a:latin typeface="宋体" panose="02010600030101010101" pitchFamily="2" charset="-122"/>
            </a:endParaRPr>
          </a:p>
          <a:p>
            <a:pPr lvl="1" eaLnBrk="1" hangingPunct="1">
              <a:lnSpc>
                <a:spcPct val="105000"/>
              </a:lnSpc>
              <a:spcBef>
                <a:spcPct val="5000"/>
              </a:spcBef>
              <a:buClr>
                <a:schemeClr val="accent2"/>
              </a:buClr>
              <a:buChar char="•"/>
            </a:pPr>
            <a:r>
              <a:rPr lang="en-US" altLang="zh-CN" sz="2800" b="1" dirty="0">
                <a:latin typeface="宋体" panose="02010600030101010101" pitchFamily="2" charset="-122"/>
                <a:sym typeface="+mn-ea"/>
              </a:rPr>
              <a:t>X</a:t>
            </a:r>
            <a:r>
              <a:rPr lang="en-US" altLang="zh-CN" sz="2800" b="1" baseline="-25000" dirty="0">
                <a:latin typeface="宋体" panose="02010600030101010101" pitchFamily="2" charset="-122"/>
                <a:sym typeface="+mn-ea"/>
              </a:rPr>
              <a:t>t</a:t>
            </a:r>
            <a:r>
              <a:rPr lang="zh-CN" altLang="en-US" sz="2800" b="1" dirty="0">
                <a:latin typeface="宋体" panose="02010600030101010101" pitchFamily="2" charset="-122"/>
                <a:sym typeface="+mn-ea"/>
              </a:rPr>
              <a:t>减小，会影响发电机的短路比</a:t>
            </a:r>
            <a:r>
              <a:rPr lang="en-US" altLang="zh-CN" sz="2800" b="1" dirty="0">
                <a:latin typeface="宋体" panose="02010600030101010101" pitchFamily="2" charset="-122"/>
                <a:sym typeface="+mn-ea"/>
              </a:rPr>
              <a:t>K</a:t>
            </a:r>
            <a:r>
              <a:rPr lang="en-US" altLang="zh-CN" sz="2800" b="1" baseline="-25000" dirty="0">
                <a:latin typeface="宋体" panose="02010600030101010101" pitchFamily="2" charset="-122"/>
                <a:sym typeface="+mn-ea"/>
              </a:rPr>
              <a:t>c</a:t>
            </a:r>
            <a:r>
              <a:rPr lang="zh-CN" altLang="en-US" sz="2800" b="1" dirty="0">
                <a:latin typeface="宋体" panose="02010600030101010101" pitchFamily="2" charset="-122"/>
                <a:sym typeface="+mn-ea"/>
              </a:rPr>
              <a:t>，从而影响到电机的技术经济指标。</a:t>
            </a:r>
            <a:endParaRPr lang="zh-CN" altLang="en-US" sz="2800" b="1" dirty="0">
              <a:latin typeface="宋体" panose="02010600030101010101" pitchFamily="2" charset="-122"/>
            </a:endParaRPr>
          </a:p>
          <a:p>
            <a:endParaRPr lang="zh-CN" altLang="en-US"/>
          </a:p>
        </p:txBody>
      </p:sp>
      <p:graphicFrame>
        <p:nvGraphicFramePr>
          <p:cNvPr id="46084" name="Object 8"/>
          <p:cNvGraphicFramePr>
            <a:graphicFrameLocks/>
          </p:cNvGraphicFramePr>
          <p:nvPr/>
        </p:nvGraphicFramePr>
        <p:xfrm>
          <a:off x="9144953" y="3292475"/>
          <a:ext cx="936625" cy="750888"/>
        </p:xfrm>
        <a:graphic>
          <a:graphicData uri="http://schemas.openxmlformats.org/presentationml/2006/ole">
            <p:oleObj spid="_x0000_s22529" r:id="rId3" imgW="571252" imgH="457002" progId="Equation.3">
              <p:embed/>
            </p:oleObj>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593</Words>
  <Application>WPS 演示</Application>
  <PresentationFormat>自定义</PresentationFormat>
  <Paragraphs>62</Paragraphs>
  <Slides>14</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Office 主题</vt:lpstr>
      <vt:lpstr>Microsoft 公式 3.0</vt:lpstr>
      <vt:lpstr>有功功率与无功功率调节</vt:lpstr>
      <vt:lpstr>有功功率调节</vt:lpstr>
      <vt:lpstr>静态稳定</vt:lpstr>
      <vt:lpstr>幻灯片 4</vt:lpstr>
      <vt:lpstr>静态稳定判据：</vt:lpstr>
      <vt:lpstr>比整步功率（整步功率系数）</vt:lpstr>
      <vt:lpstr>比整步转矩（整步转矩系数）</vt:lpstr>
      <vt:lpstr>过载能力</vt:lpstr>
      <vt:lpstr>幻灯片 9</vt:lpstr>
      <vt:lpstr>一个需要掌握的结论：</vt:lpstr>
      <vt:lpstr>无功功率调节和V形曲线</vt:lpstr>
      <vt:lpstr>V形曲线 I=f(If)</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apple</dc:creator>
  <cp:lastModifiedBy>pzh</cp:lastModifiedBy>
  <cp:revision>5</cp:revision>
  <dcterms:created xsi:type="dcterms:W3CDTF">2018-10-21T03:20:00Z</dcterms:created>
  <dcterms:modified xsi:type="dcterms:W3CDTF">2018-11-12T04:51:07Z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