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tags/tag16.xml" ContentType="application/vnd.openxmlformats-officedocument.presentationml.tags+xml"/>
  <Override PartName="/ppt/tags/tag17.xml" ContentType="application/vnd.openxmlformats-officedocument.presentationml.tags+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tags/tag14.xml" ContentType="application/vnd.openxmlformats-officedocument.presentationml.tags+xml"/>
  <Override PartName="/ppt/tags/tag15.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tags/tag7.xml" ContentType="application/vnd.openxmlformats-officedocument.presentationml.tags+xml"/>
  <Default Extension="png" ContentType="image/png"/>
  <Default Extension="bin" ContentType="application/vnd.openxmlformats-officedocument.oleObject"/>
  <Override PartName="/ppt/notesSlides/notesSlide1.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Layouts/slideLayout3.xml" ContentType="application/vnd.openxmlformats-officedocument.presentationml.slideLayout+xml"/>
  <Override PartName="/ppt/tags/tag3.xml" ContentType="application/vnd.openxmlformats-officedocument.presentationml.tags+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6"/>
  </p:notesMasterIdLst>
  <p:sldIdLst>
    <p:sldId id="257" r:id="rId2"/>
    <p:sldId id="259" r:id="rId3"/>
    <p:sldId id="261" r:id="rId4"/>
    <p:sldId id="262" r:id="rId5"/>
    <p:sldId id="263" r:id="rId6"/>
    <p:sldId id="264" r:id="rId7"/>
    <p:sldId id="265" r:id="rId8"/>
    <p:sldId id="267" r:id="rId9"/>
    <p:sldId id="269" r:id="rId10"/>
    <p:sldId id="270" r:id="rId11"/>
    <p:sldId id="271" r:id="rId12"/>
    <p:sldId id="273" r:id="rId13"/>
    <p:sldId id="274" r:id="rId14"/>
    <p:sldId id="275" r:id="rId15"/>
  </p:sldIdLst>
  <p:sldSz cx="12192000" cy="6858000"/>
  <p:notesSz cx="7104063" cy="10234613"/>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75A7"/>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987" autoAdjust="0"/>
    <p:restoredTop sz="94660"/>
  </p:normalViewPr>
  <p:slideViewPr>
    <p:cSldViewPr snapToGrid="0">
      <p:cViewPr varScale="1">
        <p:scale>
          <a:sx n="70" d="100"/>
          <a:sy n="70" d="100"/>
        </p:scale>
        <p:origin x="-702" y="-10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023812" y="0"/>
            <a:ext cx="3078290" cy="513492"/>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pPr/>
              <a:t>2018/11/12</a:t>
            </a:fld>
            <a:endParaRPr lang="zh-CN" altLang="en-US"/>
          </a:p>
        </p:txBody>
      </p:sp>
      <p:sp>
        <p:nvSpPr>
          <p:cNvPr id="4" name="幻灯片图像占位符 3"/>
          <p:cNvSpPr>
            <a:spLocks noGrp="1" noRot="1" noChangeAspect="1"/>
          </p:cNvSpPr>
          <p:nvPr>
            <p:ph type="sldImg" idx="2"/>
          </p:nvPr>
        </p:nvSpPr>
        <p:spPr>
          <a:xfrm>
            <a:off x="481584" y="1279287"/>
            <a:ext cx="6140577" cy="3454075"/>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10375" y="4925254"/>
            <a:ext cx="5682996" cy="4029754"/>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9720804"/>
            <a:ext cx="3078290" cy="513491"/>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023812" y="9720804"/>
            <a:ext cx="3078290" cy="513491"/>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幻灯片图像占位符 13313"/>
          <p:cNvSpPr>
            <a:spLocks noGrp="1" noRot="1" noChangeAspect="1" noTextEdit="1"/>
          </p:cNvSpPr>
          <p:nvPr>
            <p:ph type="sldImg"/>
          </p:nvPr>
        </p:nvSpPr>
        <p:spPr/>
      </p:sp>
      <p:sp>
        <p:nvSpPr>
          <p:cNvPr id="13315" name="文本占位符 13314"/>
          <p:cNvSpPr>
            <a:spLocks noGrp="1"/>
          </p:cNvSpPr>
          <p:nvPr>
            <p:ph type="body" idx="1"/>
          </p:nvPr>
        </p:nvSpPr>
        <p:spPr/>
        <p:txBody>
          <a:bodyPr/>
          <a:lstStyle/>
          <a:p>
            <a:pPr lvl="0"/>
            <a:endParaRPr dirty="0"/>
          </a:p>
        </p:txBody>
      </p:sp>
      <p:sp>
        <p:nvSpPr>
          <p:cNvPr id="2" name="灯片编号占位符 1"/>
          <p:cNvSpPr>
            <a:spLocks noGrp="1"/>
          </p:cNvSpPr>
          <p:nvPr>
            <p:ph type="sldNum" sz="quarter" idx="2"/>
          </p:nvPr>
        </p:nvSpPr>
        <p:spPr/>
        <p:txBody>
          <a:bodyPr/>
          <a:lstStyle/>
          <a:p>
            <a:pPr lvl="0" algn="r"/>
            <a:fld id="{9A0DB2DC-4C9A-4742-B13C-FB6460FD3503}" type="slidenum">
              <a:rPr lang="zh-CN" altLang="en-US" sz="1200" dirty="0"/>
              <a:pPr lvl="0" algn="r"/>
              <a:t>9</a:t>
            </a:fld>
            <a:endParaRPr lang="zh-CN" altLang="en-US" sz="120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nvPr>
        </p:nvSpPr>
        <p:spPr>
          <a:xfrm>
            <a:off x="1524000" y="1322962"/>
            <a:ext cx="9144000" cy="2187001"/>
          </a:xfrm>
        </p:spPr>
        <p:txBody>
          <a:bodyPr anchor="b">
            <a:normAutofit/>
          </a:bodyPr>
          <a:lstStyle>
            <a:lvl1pPr algn="ctr">
              <a:defRPr sz="6000">
                <a:effectLst>
                  <a:outerShdw blurRad="38100" dist="38100" dir="2700000" algn="tl">
                    <a:srgbClr val="000000">
                      <a:alpha val="43137"/>
                    </a:srgbClr>
                  </a:outerShdw>
                </a:effectLst>
              </a:defRPr>
            </a:lvl1pPr>
          </a:lstStyle>
          <a:p>
            <a:r>
              <a:rPr lang="zh-CN" altLang="en-US" dirty="0"/>
              <a:t>单击此处编辑标题</a:t>
            </a:r>
          </a:p>
        </p:txBody>
      </p:sp>
      <p:sp>
        <p:nvSpPr>
          <p:cNvPr id="3" name="副标题 2"/>
          <p:cNvSpPr>
            <a:spLocks noGrp="1"/>
          </p:cNvSpPr>
          <p:nvPr>
            <p:ph type="subTitle" idx="1"/>
          </p:nvPr>
        </p:nvSpPr>
        <p:spPr>
          <a:xfrm>
            <a:off x="1524000" y="3602038"/>
            <a:ext cx="9144000" cy="1655762"/>
          </a:xfrm>
        </p:spPr>
        <p:txBody>
          <a:bodyPr>
            <a:normAutofit/>
          </a:bodyPr>
          <a:lstStyle>
            <a:lvl1pPr marL="0" indent="0" algn="ctr">
              <a:buNone/>
              <a:defRPr sz="1800">
                <a:solidFill>
                  <a:schemeClr val="tx1">
                    <a:lumMod val="75000"/>
                    <a:lumOff val="25000"/>
                  </a:schemeClr>
                </a:solidFill>
                <a:effectLst/>
                <a:latin typeface="+mj-lt"/>
                <a:ea typeface="+mj-ea"/>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单击此处编辑母版副标题样式</a:t>
            </a:r>
          </a:p>
        </p:txBody>
      </p:sp>
      <p:sp>
        <p:nvSpPr>
          <p:cNvPr id="4" name="日期占位符 3"/>
          <p:cNvSpPr>
            <a:spLocks noGrp="1"/>
          </p:cNvSpPr>
          <p:nvPr>
            <p:ph type="dt" sz="half" idx="10"/>
          </p:nvPr>
        </p:nvSpPr>
        <p:spPr/>
        <p:txBody>
          <a:bodyPr/>
          <a:lstStyle/>
          <a:p>
            <a:fld id="{760FBDFE-C587-4B4C-A407-44438C67B59E}" type="datetimeFigureOut">
              <a:rPr lang="zh-CN" altLang="en-US" smtClean="0"/>
              <a:pPr/>
              <a:t>2018/11/12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760FBDFE-C587-4B4C-A407-44438C67B59E}" type="datetimeFigureOut">
              <a:rPr lang="zh-CN" altLang="en-US" smtClean="0"/>
              <a:pPr/>
              <a:t>2018/11/12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pPr/>
              <a:t>‹#›</a:t>
            </a:fld>
            <a:endParaRPr lang="zh-CN" altLang="en-US"/>
          </a:p>
        </p:txBody>
      </p:sp>
      <p:sp>
        <p:nvSpPr>
          <p:cNvPr id="7" name="内容占位符 6"/>
          <p:cNvSpPr>
            <a:spLocks noGrp="1"/>
          </p:cNvSpPr>
          <p:nvPr>
            <p:ph sz="quarter" idx="13"/>
          </p:nvPr>
        </p:nvSpPr>
        <p:spPr>
          <a:xfrm>
            <a:off x="838200" y="551543"/>
            <a:ext cx="10515600" cy="5558971"/>
          </a:xfrm>
        </p:spPr>
        <p:txBody>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647700" y="258445"/>
            <a:ext cx="10515600" cy="1325563"/>
          </a:xfrm>
        </p:spPr>
        <p:txBody>
          <a:bodyPr anchor="ctr" anchorCtr="0">
            <a:normAutofit/>
          </a:bodyPr>
          <a:lstStyle>
            <a:lvl1pPr>
              <a:defRPr sz="2400" b="1">
                <a:effectLst>
                  <a:outerShdw blurRad="38100" dist="38100" dir="2700000" algn="tl">
                    <a:srgbClr val="000000">
                      <a:alpha val="43137"/>
                    </a:srgbClr>
                  </a:outerShdw>
                </a:effectLst>
              </a:defRPr>
            </a:lvl1pPr>
          </a:lstStyle>
          <a:p>
            <a:r>
              <a:rPr lang="zh-CN" altLang="en-US" dirty="0"/>
              <a:t>单击此处编辑母版标题样式</a:t>
            </a:r>
          </a:p>
        </p:txBody>
      </p:sp>
      <p:sp>
        <p:nvSpPr>
          <p:cNvPr id="3" name="内容占位符 2"/>
          <p:cNvSpPr>
            <a:spLocks noGrp="1"/>
          </p:cNvSpPr>
          <p:nvPr>
            <p:ph idx="1"/>
          </p:nvPr>
        </p:nvSpPr>
        <p:spPr>
          <a:xfrm>
            <a:off x="647700" y="1825625"/>
            <a:ext cx="10515600" cy="4351338"/>
          </a:xfrm>
        </p:spPr>
        <p:txBody>
          <a:bodyPr>
            <a:normAutofit/>
          </a:bodyPr>
          <a:lstStyle>
            <a:lvl1pPr>
              <a:defRPr sz="2000">
                <a:solidFill>
                  <a:schemeClr val="tx1">
                    <a:lumMod val="75000"/>
                    <a:lumOff val="25000"/>
                  </a:schemeClr>
                </a:solidFill>
              </a:defRPr>
            </a:lvl1pPr>
            <a:lvl2pPr>
              <a:defRPr sz="1800">
                <a:solidFill>
                  <a:schemeClr val="tx1">
                    <a:lumMod val="75000"/>
                    <a:lumOff val="25000"/>
                  </a:schemeClr>
                </a:solidFill>
              </a:defRPr>
            </a:lvl2pPr>
            <a:lvl3pPr>
              <a:defRPr sz="1600">
                <a:solidFill>
                  <a:schemeClr val="tx1">
                    <a:lumMod val="75000"/>
                    <a:lumOff val="25000"/>
                  </a:schemeClr>
                </a:solidFill>
              </a:defRPr>
            </a:lvl3pPr>
            <a:lvl4pPr>
              <a:defRPr sz="1600">
                <a:solidFill>
                  <a:schemeClr val="tx1">
                    <a:lumMod val="75000"/>
                    <a:lumOff val="25000"/>
                  </a:schemeClr>
                </a:solidFill>
              </a:defRPr>
            </a:lvl4pPr>
            <a:lvl5pPr>
              <a:defRPr sz="1600">
                <a:solidFill>
                  <a:schemeClr val="tx1">
                    <a:lumMod val="75000"/>
                    <a:lumOff val="25000"/>
                  </a:schemeClr>
                </a:solidFill>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nvPr>
        </p:nvSpPr>
        <p:spPr/>
        <p:txBody>
          <a:bodyPr/>
          <a:lstStyle/>
          <a:p>
            <a:fld id="{760FBDFE-C587-4B4C-A407-44438C67B59E}" type="datetimeFigureOut">
              <a:rPr lang="zh-CN" altLang="en-US" smtClean="0"/>
              <a:pPr/>
              <a:t>2018/11/12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3751117"/>
            <a:ext cx="7321550" cy="811357"/>
          </a:xfrm>
        </p:spPr>
        <p:txBody>
          <a:bodyPr anchor="b">
            <a:normAutofit/>
          </a:bodyPr>
          <a:lstStyle>
            <a:lvl1pPr>
              <a:defRPr sz="4000">
                <a:effectLst>
                  <a:outerShdw blurRad="38100" dist="38100" dir="2700000" algn="tl">
                    <a:srgbClr val="000000">
                      <a:alpha val="43137"/>
                    </a:srgbClr>
                  </a:outerShdw>
                </a:effectLst>
              </a:defRPr>
            </a:lvl1pPr>
          </a:lstStyle>
          <a:p>
            <a:r>
              <a:rPr lang="zh-CN" altLang="en-US" dirty="0"/>
              <a:t>单击此处编辑母版标题样式</a:t>
            </a:r>
          </a:p>
        </p:txBody>
      </p:sp>
      <p:sp>
        <p:nvSpPr>
          <p:cNvPr id="3" name="文本占位符 2"/>
          <p:cNvSpPr>
            <a:spLocks noGrp="1"/>
          </p:cNvSpPr>
          <p:nvPr>
            <p:ph type="body" idx="1"/>
          </p:nvPr>
        </p:nvSpPr>
        <p:spPr>
          <a:xfrm>
            <a:off x="831850" y="4610028"/>
            <a:ext cx="7321550" cy="647555"/>
          </a:xfrm>
        </p:spPr>
        <p:txBody>
          <a:bodyPr>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单击此处编辑母版文本样式</a:t>
            </a:r>
          </a:p>
        </p:txBody>
      </p:sp>
      <p:sp>
        <p:nvSpPr>
          <p:cNvPr id="4" name="日期占位符 3"/>
          <p:cNvSpPr>
            <a:spLocks noGrp="1"/>
          </p:cNvSpPr>
          <p:nvPr>
            <p:ph type="dt" sz="half" idx="10"/>
          </p:nvPr>
        </p:nvSpPr>
        <p:spPr/>
        <p:txBody>
          <a:bodyPr/>
          <a:lstStyle/>
          <a:p>
            <a:fld id="{760FBDFE-C587-4B4C-A407-44438C67B59E}" type="datetimeFigureOut">
              <a:rPr lang="zh-CN" altLang="en-US" smtClean="0"/>
              <a:pPr/>
              <a:t>2018/11/12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647700" y="258445"/>
            <a:ext cx="10515600" cy="1325563"/>
          </a:xfrm>
        </p:spPr>
        <p:txBody>
          <a:bodyPr>
            <a:normAutofit/>
          </a:bodyPr>
          <a:lstStyle>
            <a:lvl1pPr>
              <a:defRPr sz="2400" b="1" i="0">
                <a:effectLst>
                  <a:outerShdw blurRad="38100" dist="38100" dir="2700000" algn="tl">
                    <a:srgbClr val="000000">
                      <a:alpha val="43137"/>
                    </a:srgbClr>
                  </a:outerShdw>
                </a:effectLst>
              </a:defRPr>
            </a:lvl1pPr>
          </a:lstStyle>
          <a:p>
            <a:r>
              <a:rPr lang="zh-CN" altLang="en-US" dirty="0"/>
              <a:t>单击此处编辑母版标题样式</a:t>
            </a:r>
          </a:p>
        </p:txBody>
      </p:sp>
      <p:sp>
        <p:nvSpPr>
          <p:cNvPr id="3" name="内容占位符 2"/>
          <p:cNvSpPr>
            <a:spLocks noGrp="1"/>
          </p:cNvSpPr>
          <p:nvPr>
            <p:ph sz="half" idx="1"/>
          </p:nvPr>
        </p:nvSpPr>
        <p:spPr>
          <a:xfrm>
            <a:off x="647700" y="1825625"/>
            <a:ext cx="5181600" cy="4351338"/>
          </a:xfrm>
        </p:spPr>
        <p:txBody>
          <a:bodyPr>
            <a:normAutofit/>
          </a:bodyPr>
          <a:lstStyle>
            <a:lvl1pPr>
              <a:lnSpc>
                <a:spcPct val="150000"/>
              </a:lnSpc>
              <a:defRPr sz="2000">
                <a:solidFill>
                  <a:schemeClr val="tx1">
                    <a:lumMod val="75000"/>
                    <a:lumOff val="25000"/>
                  </a:schemeClr>
                </a:solidFill>
              </a:defRPr>
            </a:lvl1pPr>
            <a:lvl2pPr>
              <a:lnSpc>
                <a:spcPct val="150000"/>
              </a:lnSpc>
              <a:defRPr sz="1800">
                <a:solidFill>
                  <a:schemeClr val="tx1">
                    <a:lumMod val="75000"/>
                    <a:lumOff val="25000"/>
                  </a:schemeClr>
                </a:solidFill>
              </a:defRPr>
            </a:lvl2pPr>
            <a:lvl3pPr>
              <a:lnSpc>
                <a:spcPct val="150000"/>
              </a:lnSpc>
              <a:defRPr sz="1600">
                <a:solidFill>
                  <a:schemeClr val="tx1">
                    <a:lumMod val="75000"/>
                    <a:lumOff val="25000"/>
                  </a:schemeClr>
                </a:solidFill>
              </a:defRPr>
            </a:lvl3pPr>
            <a:lvl4pPr>
              <a:lnSpc>
                <a:spcPct val="150000"/>
              </a:lnSpc>
              <a:defRPr sz="1600">
                <a:solidFill>
                  <a:schemeClr val="tx1">
                    <a:lumMod val="75000"/>
                    <a:lumOff val="25000"/>
                  </a:schemeClr>
                </a:solidFill>
              </a:defRPr>
            </a:lvl4pPr>
            <a:lvl5pPr>
              <a:lnSpc>
                <a:spcPct val="150000"/>
              </a:lnSpc>
              <a:defRPr sz="1600">
                <a:solidFill>
                  <a:schemeClr val="tx1">
                    <a:lumMod val="75000"/>
                    <a:lumOff val="25000"/>
                  </a:schemeClr>
                </a:solidFill>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内容占位符 3"/>
          <p:cNvSpPr>
            <a:spLocks noGrp="1"/>
          </p:cNvSpPr>
          <p:nvPr>
            <p:ph sz="half" idx="2"/>
          </p:nvPr>
        </p:nvSpPr>
        <p:spPr>
          <a:xfrm>
            <a:off x="5981700" y="1825625"/>
            <a:ext cx="5181600" cy="4351338"/>
          </a:xfrm>
        </p:spPr>
        <p:txBody>
          <a:bodyPr>
            <a:normAutofit/>
          </a:bodyPr>
          <a:lstStyle>
            <a:lvl1pPr>
              <a:lnSpc>
                <a:spcPct val="150000"/>
              </a:lnSpc>
              <a:defRPr sz="2000">
                <a:solidFill>
                  <a:schemeClr val="tx1">
                    <a:lumMod val="75000"/>
                    <a:lumOff val="25000"/>
                  </a:schemeClr>
                </a:solidFill>
              </a:defRPr>
            </a:lvl1pPr>
            <a:lvl2pPr>
              <a:lnSpc>
                <a:spcPct val="150000"/>
              </a:lnSpc>
              <a:defRPr sz="1800">
                <a:solidFill>
                  <a:schemeClr val="tx1">
                    <a:lumMod val="75000"/>
                    <a:lumOff val="25000"/>
                  </a:schemeClr>
                </a:solidFill>
              </a:defRPr>
            </a:lvl2pPr>
            <a:lvl3pPr>
              <a:lnSpc>
                <a:spcPct val="150000"/>
              </a:lnSpc>
              <a:defRPr sz="1600">
                <a:solidFill>
                  <a:schemeClr val="tx1">
                    <a:lumMod val="75000"/>
                    <a:lumOff val="25000"/>
                  </a:schemeClr>
                </a:solidFill>
              </a:defRPr>
            </a:lvl3pPr>
            <a:lvl4pPr>
              <a:lnSpc>
                <a:spcPct val="150000"/>
              </a:lnSpc>
              <a:defRPr sz="1600">
                <a:solidFill>
                  <a:schemeClr val="tx1">
                    <a:lumMod val="75000"/>
                    <a:lumOff val="25000"/>
                  </a:schemeClr>
                </a:solidFill>
              </a:defRPr>
            </a:lvl4pPr>
            <a:lvl5pPr>
              <a:lnSpc>
                <a:spcPct val="150000"/>
              </a:lnSpc>
              <a:defRPr sz="1600">
                <a:solidFill>
                  <a:schemeClr val="tx1">
                    <a:lumMod val="75000"/>
                    <a:lumOff val="25000"/>
                  </a:schemeClr>
                </a:solidFill>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日期占位符 4"/>
          <p:cNvSpPr>
            <a:spLocks noGrp="1"/>
          </p:cNvSpPr>
          <p:nvPr>
            <p:ph type="dt" sz="half" idx="10"/>
          </p:nvPr>
        </p:nvSpPr>
        <p:spPr/>
        <p:txBody>
          <a:bodyPr/>
          <a:lstStyle/>
          <a:p>
            <a:fld id="{760FBDFE-C587-4B4C-A407-44438C67B59E}" type="datetimeFigureOut">
              <a:rPr lang="zh-CN" altLang="en-US" smtClean="0"/>
              <a:pPr/>
              <a:t>2018/11/12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9AE70B2-8BF9-45C0-BB95-33D1B9D3A854}"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744961"/>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单击此处编辑母版文本样式</a:t>
            </a:r>
          </a:p>
        </p:txBody>
      </p:sp>
      <p:sp>
        <p:nvSpPr>
          <p:cNvPr id="4" name="内容占位符 3"/>
          <p:cNvSpPr>
            <a:spLocks noGrp="1"/>
          </p:cNvSpPr>
          <p:nvPr>
            <p:ph sz="half" idx="2"/>
          </p:nvPr>
        </p:nvSpPr>
        <p:spPr>
          <a:xfrm>
            <a:off x="839788" y="2615609"/>
            <a:ext cx="5157787" cy="3574054"/>
          </a:xfrm>
        </p:spPr>
        <p:txBody>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文本占位符 4"/>
          <p:cNvSpPr>
            <a:spLocks noGrp="1"/>
          </p:cNvSpPr>
          <p:nvPr>
            <p:ph type="body" sz="quarter" idx="3"/>
          </p:nvPr>
        </p:nvSpPr>
        <p:spPr>
          <a:xfrm>
            <a:off x="6172200" y="1744961"/>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单击此处编辑母版文本样式</a:t>
            </a:r>
          </a:p>
        </p:txBody>
      </p:sp>
      <p:sp>
        <p:nvSpPr>
          <p:cNvPr id="6" name="内容占位符 5"/>
          <p:cNvSpPr>
            <a:spLocks noGrp="1"/>
          </p:cNvSpPr>
          <p:nvPr>
            <p:ph sz="quarter" idx="4"/>
          </p:nvPr>
        </p:nvSpPr>
        <p:spPr>
          <a:xfrm>
            <a:off x="6172200" y="2615609"/>
            <a:ext cx="5183188" cy="3574054"/>
          </a:xfrm>
        </p:spPr>
        <p:txBody>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7" name="日期占位符 6"/>
          <p:cNvSpPr>
            <a:spLocks noGrp="1"/>
          </p:cNvSpPr>
          <p:nvPr>
            <p:ph type="dt" sz="half" idx="10"/>
          </p:nvPr>
        </p:nvSpPr>
        <p:spPr/>
        <p:txBody>
          <a:bodyPr/>
          <a:lstStyle/>
          <a:p>
            <a:fld id="{760FBDFE-C587-4B4C-A407-44438C67B59E}" type="datetimeFigureOut">
              <a:rPr lang="zh-CN" altLang="en-US" smtClean="0"/>
              <a:pPr/>
              <a:t>2018/11/12</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9AE70B2-8BF9-45C0-BB95-33D1B9D3A854}"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838200" y="2766219"/>
            <a:ext cx="10515600" cy="1325563"/>
          </a:xfrm>
        </p:spPr>
        <p:txBody>
          <a:bodyPr>
            <a:normAutofit/>
          </a:bodyPr>
          <a:lstStyle>
            <a:lvl1pPr algn="ctr">
              <a:defRPr sz="4800" b="0">
                <a:effectLst>
                  <a:outerShdw blurRad="38100" dist="38100" dir="2700000" algn="tl">
                    <a:srgbClr val="000000">
                      <a:alpha val="43137"/>
                    </a:srgbClr>
                  </a:outerShdw>
                </a:effectLst>
              </a:defRPr>
            </a:lvl1pPr>
          </a:lstStyle>
          <a:p>
            <a:r>
              <a:rPr lang="zh-CN" altLang="en-US" dirty="0"/>
              <a:t>单击此处编辑母版标题样式</a:t>
            </a:r>
          </a:p>
        </p:txBody>
      </p:sp>
      <p:sp>
        <p:nvSpPr>
          <p:cNvPr id="3" name="日期占位符 2"/>
          <p:cNvSpPr>
            <a:spLocks noGrp="1"/>
          </p:cNvSpPr>
          <p:nvPr>
            <p:ph type="dt" sz="half" idx="10"/>
          </p:nvPr>
        </p:nvSpPr>
        <p:spPr/>
        <p:txBody>
          <a:bodyPr/>
          <a:lstStyle/>
          <a:p>
            <a:fld id="{760FBDFE-C587-4B4C-A407-44438C67B59E}" type="datetimeFigureOut">
              <a:rPr lang="zh-CN" altLang="en-US" smtClean="0"/>
              <a:pPr/>
              <a:t>2018/11/12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760FBDFE-C587-4B4C-A407-44438C67B59E}" type="datetimeFigureOut">
              <a:rPr lang="zh-CN" altLang="en-US" smtClean="0"/>
              <a:pPr/>
              <a:t>2018/11/12</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9AE70B2-8BF9-45C0-BB95-33D1B9D3A854}"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646747" y="127000"/>
            <a:ext cx="4165200" cy="1600200"/>
          </a:xfrm>
        </p:spPr>
        <p:txBody>
          <a:bodyPr anchor="ctr" anchorCtr="0">
            <a:normAutofit/>
          </a:bodyPr>
          <a:lstStyle>
            <a:lvl1pPr>
              <a:defRPr sz="2400" b="1">
                <a:effectLst>
                  <a:outerShdw blurRad="38100" dist="38100" dir="2700000" algn="tl">
                    <a:srgbClr val="000000">
                      <a:alpha val="43137"/>
                    </a:srgbClr>
                  </a:outerShdw>
                </a:effectLst>
              </a:defRPr>
            </a:lvl1pPr>
          </a:lstStyle>
          <a:p>
            <a:r>
              <a:rPr lang="zh-CN" altLang="en-US" dirty="0"/>
              <a:t>单击此处编辑标题</a:t>
            </a:r>
          </a:p>
        </p:txBody>
      </p:sp>
      <p:sp>
        <p:nvSpPr>
          <p:cNvPr id="3" name="图片占位符 2"/>
          <p:cNvSpPr>
            <a:spLocks noGrp="1" noChangeAspect="1"/>
          </p:cNvSpPr>
          <p:nvPr>
            <p:ph type="pic" idx="1"/>
          </p:nvPr>
        </p:nvSpPr>
        <p:spPr>
          <a:xfrm>
            <a:off x="5184000" y="766354"/>
            <a:ext cx="5817375" cy="509444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dirty="0"/>
          </a:p>
        </p:txBody>
      </p:sp>
      <p:sp>
        <p:nvSpPr>
          <p:cNvPr id="4" name="文本占位符 3"/>
          <p:cNvSpPr>
            <a:spLocks noGrp="1"/>
          </p:cNvSpPr>
          <p:nvPr>
            <p:ph type="body" sz="half" idx="2"/>
          </p:nvPr>
        </p:nvSpPr>
        <p:spPr>
          <a:xfrm>
            <a:off x="651827" y="2057400"/>
            <a:ext cx="4165200" cy="3811588"/>
          </a:xfrm>
        </p:spPr>
        <p:txBody>
          <a:bodyPr>
            <a:normAutofit/>
          </a:bodyPr>
          <a:lstStyle>
            <a:lvl1pPr marL="0" indent="0">
              <a:lnSpc>
                <a:spcPct val="150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dirty="0"/>
              <a:t>单击此处编辑母版文本样式</a:t>
            </a:r>
          </a:p>
        </p:txBody>
      </p:sp>
      <p:sp>
        <p:nvSpPr>
          <p:cNvPr id="5" name="日期占位符 4"/>
          <p:cNvSpPr>
            <a:spLocks noGrp="1"/>
          </p:cNvSpPr>
          <p:nvPr>
            <p:ph type="dt" sz="half" idx="10"/>
          </p:nvPr>
        </p:nvSpPr>
        <p:spPr/>
        <p:txBody>
          <a:bodyPr/>
          <a:lstStyle/>
          <a:p>
            <a:fld id="{9EFD9D74-47D9-4702-A33C-335B63B48DBF}" type="datetimeFigureOut">
              <a:rPr lang="zh-CN" altLang="en-US" smtClean="0"/>
              <a:pPr/>
              <a:t>2018/11/12</a:t>
            </a:fld>
            <a:endParaRPr lang="zh-CN" altLang="en-US" dirty="0"/>
          </a:p>
        </p:txBody>
      </p:sp>
      <p:sp>
        <p:nvSpPr>
          <p:cNvPr id="6" name="页脚占位符 5"/>
          <p:cNvSpPr>
            <a:spLocks noGrp="1"/>
          </p:cNvSpPr>
          <p:nvPr>
            <p:ph type="ftr" sz="quarter" idx="11"/>
          </p:nvPr>
        </p:nvSpPr>
        <p:spPr/>
        <p:txBody>
          <a:bodyPr/>
          <a:lstStyle/>
          <a:p>
            <a:endParaRPr lang="zh-CN" altLang="en-US" dirty="0"/>
          </a:p>
        </p:txBody>
      </p:sp>
      <p:sp>
        <p:nvSpPr>
          <p:cNvPr id="7" name="灯片编号占位符 6"/>
          <p:cNvSpPr>
            <a:spLocks noGrp="1"/>
          </p:cNvSpPr>
          <p:nvPr>
            <p:ph type="sldNum" sz="quarter" idx="12"/>
          </p:nvPr>
        </p:nvSpPr>
        <p:spPr/>
        <p:txBody>
          <a:bodyPr/>
          <a:lstStyle/>
          <a:p>
            <a:fld id="{FABC47A4-756D-490B-A52F-7D9E2C9FC05F}" type="slidenum">
              <a:rPr lang="zh-CN" altLang="en-US" smtClean="0"/>
              <a:pPr/>
              <a:t>‹#›</a:t>
            </a:fld>
            <a:endParaRPr lang="zh-CN" altLang="en-US"/>
          </a:p>
        </p:txBody>
      </p:sp>
      <p:cxnSp>
        <p:nvCxnSpPr>
          <p:cNvPr id="8" name="直接连接符 7" hidden="1"/>
          <p:cNvCxnSpPr/>
          <p:nvPr/>
        </p:nvCxnSpPr>
        <p:spPr>
          <a:xfrm>
            <a:off x="742950" y="434340"/>
            <a:ext cx="0" cy="1391285"/>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9824484" y="365125"/>
            <a:ext cx="1529316" cy="5811838"/>
          </a:xfrm>
        </p:spPr>
        <p:txBody>
          <a:bodyPr vert="eaVert">
            <a:normAutofit/>
          </a:bodyPr>
          <a:lstStyle>
            <a:lvl1pPr>
              <a:defRPr sz="3600"/>
            </a:lvl1pPr>
          </a:lstStyle>
          <a:p>
            <a:r>
              <a:rPr lang="zh-CN" altLang="en-US"/>
              <a:t>单击此处编辑母版标题样式</a:t>
            </a:r>
          </a:p>
        </p:txBody>
      </p:sp>
      <p:sp>
        <p:nvSpPr>
          <p:cNvPr id="3" name="竖排文字占位符 2"/>
          <p:cNvSpPr>
            <a:spLocks noGrp="1"/>
          </p:cNvSpPr>
          <p:nvPr>
            <p:ph type="body" orient="vert" idx="1"/>
          </p:nvPr>
        </p:nvSpPr>
        <p:spPr>
          <a:xfrm>
            <a:off x="838200" y="365125"/>
            <a:ext cx="8879958" cy="5811838"/>
          </a:xfrm>
        </p:spPr>
        <p:txBody>
          <a:bodyPr vert="eaVert"/>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nvPr>
        </p:nvSpPr>
        <p:spPr/>
        <p:txBody>
          <a:bodyPr/>
          <a:lstStyle/>
          <a:p>
            <a:fld id="{760FBDFE-C587-4B4C-A407-44438C67B59E}" type="datetimeFigureOut">
              <a:rPr lang="zh-CN" altLang="en-US" smtClean="0"/>
              <a:pPr/>
              <a:t>2018/11/12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ags" Target="../tags/tag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bg1">
                <a:lumMod val="95000"/>
              </a:schemeClr>
            </a:gs>
            <a:gs pos="100000">
              <a:schemeClr val="tx2"/>
            </a:gs>
          </a:gsLst>
          <a:lin ang="5400000" scaled="0"/>
        </a:gra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2"/>
            </p:custDataLst>
          </p:nvPr>
        </p:nvSpPr>
        <p:spPr>
          <a:xfrm>
            <a:off x="838200" y="365125"/>
            <a:ext cx="10515600" cy="1325563"/>
          </a:xfrm>
          <a:prstGeom prst="rect">
            <a:avLst/>
          </a:prstGeom>
        </p:spPr>
        <p:txBody>
          <a:bodyPr vert="horz" lIns="91440" tIns="45720" rIns="91440" bIns="45720" rtlCol="0" anchor="ctr">
            <a:normAutofit/>
          </a:bodyPr>
          <a:lstStyle/>
          <a:p>
            <a:r>
              <a:rPr lang="zh-CN" altLang="en-US" dirty="0"/>
              <a:t>单击此处编辑母版标题样式</a:t>
            </a:r>
          </a:p>
        </p:txBody>
      </p:sp>
      <p:sp>
        <p:nvSpPr>
          <p:cNvPr id="3" name="文本占位符 2"/>
          <p:cNvSpPr>
            <a:spLocks noGrp="1"/>
          </p:cNvSpPr>
          <p:nvPr>
            <p:ph type="body" idx="1"/>
            <p:custDataLst>
              <p:tags r:id="rId13"/>
            </p:custDataLst>
          </p:nvPr>
        </p:nvSpPr>
        <p:spPr>
          <a:xfrm>
            <a:off x="838200" y="1825625"/>
            <a:ext cx="10515600" cy="4351338"/>
          </a:xfrm>
          <a:prstGeom prst="rect">
            <a:avLst/>
          </a:prstGeom>
        </p:spPr>
        <p:txBody>
          <a:bodyPr vert="horz" lIns="91440" tIns="45720" rIns="91440" bIns="4572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normAutofit/>
          </a:bodyPr>
          <a:lstStyle>
            <a:lvl1pPr algn="l">
              <a:defRPr sz="1200">
                <a:solidFill>
                  <a:schemeClr val="tx1">
                    <a:tint val="75000"/>
                  </a:schemeClr>
                </a:solidFill>
              </a:defRPr>
            </a:lvl1pPr>
          </a:lstStyle>
          <a:p>
            <a:fld id="{760FBDFE-C587-4B4C-A407-44438C67B59E}" type="datetimeFigureOut">
              <a:rPr lang="zh-CN" altLang="en-US" smtClean="0"/>
              <a:pPr/>
              <a:t>2018/11/12</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normAutofit/>
          </a:bodyP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normAutofit/>
          </a:bodyPr>
          <a:lstStyle>
            <a:lvl1pPr algn="r">
              <a:defRPr sz="1200">
                <a:solidFill>
                  <a:schemeClr val="tx1">
                    <a:tint val="75000"/>
                  </a:schemeClr>
                </a:solidFill>
              </a:defRPr>
            </a:lvl1pPr>
          </a:lstStyle>
          <a:p>
            <a:fld id="{49AE70B2-8BF9-45C0-BB95-33D1B9D3A854}" type="slidenum">
              <a:rPr lang="zh-CN" altLang="en-US" smtClean="0"/>
              <a:pPr/>
              <a:t>‹#›</a:t>
            </a:fld>
            <a:endParaRPr lang="zh-CN" altLang="en-US"/>
          </a:p>
        </p:txBody>
      </p:sp>
      <p:sp>
        <p:nvSpPr>
          <p:cNvPr id="7" name="KSO_TEMPLATE" hidden="1"/>
          <p:cNvSpPr/>
          <p:nvPr>
            <p:custDataLst>
              <p:tags r:id="rId14"/>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40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4.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3.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7.xml"/><Relationship Id="rId1" Type="http://schemas.openxmlformats.org/officeDocument/2006/relationships/tags" Target="../tags/tag14.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5.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6.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7.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6.xml"/></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4.xml"/><Relationship Id="rId1" Type="http://schemas.openxmlformats.org/officeDocument/2006/relationships/tags" Target="../tags/tag7.xml"/><Relationship Id="rId5" Type="http://schemas.openxmlformats.org/officeDocument/2006/relationships/image" Target="../media/image1.png"/><Relationship Id="rId4" Type="http://schemas.openxmlformats.org/officeDocument/2006/relationships/audio" Target="../media/audio2.wav"/></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image" Target="../media/image5.png"/><Relationship Id="rId2" Type="http://schemas.openxmlformats.org/officeDocument/2006/relationships/tags" Target="../tags/tag10.xml"/><Relationship Id="rId1" Type="http://schemas.openxmlformats.org/officeDocument/2006/relationships/vmlDrawing" Target="../drawings/vmlDrawing1.vml"/><Relationship Id="rId6" Type="http://schemas.openxmlformats.org/officeDocument/2006/relationships/image" Target="../media/image4.png"/><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12.xml"/><Relationship Id="rId5" Type="http://schemas.openxmlformats.org/officeDocument/2006/relationships/image" Target="../media/image7.jpe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标题 2049"/>
          <p:cNvSpPr>
            <a:spLocks noGrp="1"/>
          </p:cNvSpPr>
          <p:nvPr>
            <p:ph type="ctrTitle"/>
          </p:nvPr>
        </p:nvSpPr>
        <p:spPr>
          <a:xfrm>
            <a:off x="1470280" y="2240764"/>
            <a:ext cx="9393337" cy="1064260"/>
          </a:xfrm>
        </p:spPr>
        <p:txBody>
          <a:bodyPr anchor="b">
            <a:noAutofit/>
          </a:bodyPr>
          <a:lstStyle/>
          <a:p>
            <a:pPr>
              <a:buSzPct val="100000"/>
            </a:pPr>
            <a:r>
              <a:rPr lang="zh-CN" altLang="en-US" sz="4800" dirty="0" smtClean="0"/>
              <a:t>同步发电机投入并联的条件和方法</a:t>
            </a:r>
            <a:endParaRPr lang="zh-CN" altLang="en-US" sz="7200" b="1" kern="1200" baseline="0" dirty="0">
              <a:solidFill>
                <a:schemeClr val="tx1"/>
              </a:solidFill>
              <a:latin typeface="Tahoma" panose="020B0604030504040204" pitchFamily="34" charset="0"/>
              <a:ea typeface="宋体" panose="02010600030101010101" pitchFamily="2" charset="-122"/>
            </a:endParaRPr>
          </a:p>
        </p:txBody>
      </p:sp>
      <p:sp>
        <p:nvSpPr>
          <p:cNvPr id="2061" name="副标题 2060"/>
          <p:cNvSpPr>
            <a:spLocks noGrp="1"/>
          </p:cNvSpPr>
          <p:nvPr>
            <p:ph type="subTitle" idx="1"/>
          </p:nvPr>
        </p:nvSpPr>
        <p:spPr>
          <a:xfrm>
            <a:off x="2990888" y="4442280"/>
            <a:ext cx="5991225" cy="876935"/>
          </a:xfrm>
        </p:spPr>
        <p:txBody>
          <a:bodyPr anchor="t">
            <a:normAutofit/>
          </a:bodyPr>
          <a:lstStyle/>
          <a:p>
            <a:pPr defTabSz="914400">
              <a:buSzPct val="60000"/>
            </a:pPr>
            <a:r>
              <a:rPr lang="zh-CN" altLang="en-US" sz="3200" b="1" kern="1200" baseline="0" dirty="0" smtClean="0">
                <a:latin typeface="Tahoma" panose="020B0604030504040204" pitchFamily="34" charset="0"/>
                <a:ea typeface="宋体" panose="02010600030101010101" pitchFamily="2" charset="-122"/>
              </a:rPr>
              <a:t>第三组</a:t>
            </a:r>
            <a:endParaRPr lang="en-US" altLang="zh-CN" sz="3200" b="1" kern="1200" baseline="0" dirty="0">
              <a:latin typeface="Tahoma" panose="020B0604030504040204" pitchFamily="34" charset="0"/>
              <a:ea typeface="宋体" panose="02010600030101010101" pitchFamily="2" charset="-122"/>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2061">
                                            <p:txEl>
                                              <p:pRg st="0" end="0"/>
                                            </p:txEl>
                                          </p:spTgt>
                                        </p:tgtEl>
                                        <p:attrNameLst>
                                          <p:attrName>style.visibility</p:attrName>
                                        </p:attrNameLst>
                                      </p:cBhvr>
                                      <p:to>
                                        <p:strVal val="visible"/>
                                      </p:to>
                                    </p:set>
                                    <p:animEffect transition="in" filter="barn(outVertical)">
                                      <p:cBhvr>
                                        <p:cTn id="7" dur="500"/>
                                        <p:tgtEl>
                                          <p:spTgt spid="206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1"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文本框 64513"/>
          <p:cNvSpPr txBox="1"/>
          <p:nvPr/>
        </p:nvSpPr>
        <p:spPr>
          <a:xfrm>
            <a:off x="801370" y="1299210"/>
            <a:ext cx="10394315" cy="4399915"/>
          </a:xfrm>
          <a:prstGeom prst="rect">
            <a:avLst/>
          </a:prstGeom>
          <a:noFill/>
          <a:ln w="34925">
            <a:noFill/>
          </a:ln>
        </p:spPr>
        <p:txBody>
          <a:bodyPr wrap="square">
            <a:spAutoFit/>
          </a:bodyPr>
          <a:lstStyle/>
          <a:p>
            <a:pPr>
              <a:lnSpc>
                <a:spcPct val="150000"/>
              </a:lnSpc>
              <a:spcBef>
                <a:spcPct val="50000"/>
              </a:spcBef>
            </a:pPr>
            <a:r>
              <a:rPr lang="en-US" altLang="zh-CN" sz="2800" dirty="0">
                <a:solidFill>
                  <a:schemeClr val="tx1">
                    <a:lumMod val="75000"/>
                    <a:lumOff val="25000"/>
                  </a:schemeClr>
                </a:solidFill>
                <a:latin typeface="Tahoma" panose="020B0604030504040204" pitchFamily="34" charset="0"/>
                <a:ea typeface="隶书" pitchFamily="49" charset="-122"/>
                <a:cs typeface="Tahoma" panose="020B0604030504040204" pitchFamily="34" charset="0"/>
              </a:rPr>
              <a:t>A</a:t>
            </a:r>
            <a:r>
              <a:rPr lang="zh-CN" altLang="en-US" sz="2800" dirty="0">
                <a:solidFill>
                  <a:schemeClr val="tx1">
                    <a:lumMod val="75000"/>
                    <a:lumOff val="25000"/>
                  </a:schemeClr>
                </a:solidFill>
                <a:latin typeface="Tahoma" panose="020B0604030504040204" pitchFamily="34" charset="0"/>
                <a:ea typeface="隶书" pitchFamily="49" charset="-122"/>
                <a:cs typeface="Tahoma" panose="020B0604030504040204" pitchFamily="34" charset="0"/>
              </a:rPr>
              <a:t>、通过</a:t>
            </a:r>
            <a:r>
              <a:rPr lang="zh-CN" altLang="en-US" sz="2800" dirty="0">
                <a:solidFill>
                  <a:srgbClr val="7030A0"/>
                </a:solidFill>
                <a:latin typeface="Tahoma" panose="020B0604030504040204" pitchFamily="34" charset="0"/>
                <a:ea typeface="隶书" pitchFamily="49" charset="-122"/>
                <a:cs typeface="Tahoma" panose="020B0604030504040204" pitchFamily="34" charset="0"/>
              </a:rPr>
              <a:t>调节发电机励磁电流</a:t>
            </a:r>
            <a:r>
              <a:rPr lang="zh-CN" altLang="en-US" sz="2800" dirty="0">
                <a:solidFill>
                  <a:schemeClr val="tx1">
                    <a:lumMod val="75000"/>
                    <a:lumOff val="25000"/>
                  </a:schemeClr>
                </a:solidFill>
                <a:latin typeface="Tahoma" panose="020B0604030504040204" pitchFamily="34" charset="0"/>
                <a:ea typeface="隶书" pitchFamily="49" charset="-122"/>
                <a:cs typeface="Tahoma" panose="020B0604030504040204" pitchFamily="34" charset="0"/>
              </a:rPr>
              <a:t>的大小使得</a:t>
            </a:r>
            <a:r>
              <a:rPr lang="zh-CN" altLang="en-US" sz="2800" dirty="0">
                <a:solidFill>
                  <a:srgbClr val="7030A0"/>
                </a:solidFill>
                <a:latin typeface="Tahoma" panose="020B0604030504040204" pitchFamily="34" charset="0"/>
                <a:ea typeface="隶书" pitchFamily="49" charset="-122"/>
                <a:cs typeface="Tahoma" panose="020B0604030504040204" pitchFamily="34" charset="0"/>
              </a:rPr>
              <a:t>端电压与电网电压相等</a:t>
            </a:r>
            <a:r>
              <a:rPr lang="zh-CN" altLang="en-US" sz="2800" dirty="0">
                <a:solidFill>
                  <a:schemeClr val="tx1">
                    <a:lumMod val="75000"/>
                    <a:lumOff val="25000"/>
                  </a:schemeClr>
                </a:solidFill>
                <a:latin typeface="Tahoma" panose="020B0604030504040204" pitchFamily="34" charset="0"/>
                <a:ea typeface="隶书" pitchFamily="49" charset="-122"/>
                <a:cs typeface="Tahoma" panose="020B0604030504040204" pitchFamily="34" charset="0"/>
              </a:rPr>
              <a:t>；</a:t>
            </a:r>
          </a:p>
          <a:p>
            <a:pPr>
              <a:lnSpc>
                <a:spcPct val="150000"/>
              </a:lnSpc>
              <a:spcBef>
                <a:spcPct val="50000"/>
              </a:spcBef>
            </a:pPr>
            <a:r>
              <a:rPr lang="zh-CN" altLang="en-US" sz="2800" dirty="0">
                <a:solidFill>
                  <a:schemeClr val="tx1">
                    <a:lumMod val="75000"/>
                    <a:lumOff val="25000"/>
                  </a:schemeClr>
                </a:solidFill>
                <a:latin typeface="Tahoma" panose="020B0604030504040204" pitchFamily="34" charset="0"/>
                <a:ea typeface="隶书" pitchFamily="49" charset="-122"/>
                <a:cs typeface="Tahoma" panose="020B0604030504040204" pitchFamily="34" charset="0"/>
              </a:rPr>
              <a:t>B、电压调整好后，如</a:t>
            </a:r>
            <a:r>
              <a:rPr lang="zh-CN" altLang="en-US" sz="2800" dirty="0">
                <a:solidFill>
                  <a:srgbClr val="7030A0"/>
                </a:solidFill>
                <a:latin typeface="Tahoma" panose="020B0604030504040204" pitchFamily="34" charset="0"/>
                <a:ea typeface="隶书" pitchFamily="49" charset="-122"/>
                <a:cs typeface="Tahoma" panose="020B0604030504040204" pitchFamily="34" charset="0"/>
              </a:rPr>
              <a:t>相序</a:t>
            </a:r>
            <a:r>
              <a:rPr lang="zh-CN" altLang="en-US" sz="2800" dirty="0">
                <a:solidFill>
                  <a:schemeClr val="tx1">
                    <a:lumMod val="75000"/>
                    <a:lumOff val="25000"/>
                  </a:schemeClr>
                </a:solidFill>
                <a:latin typeface="Tahoma" panose="020B0604030504040204" pitchFamily="34" charset="0"/>
                <a:ea typeface="隶书" pitchFamily="49" charset="-122"/>
                <a:cs typeface="Tahoma" panose="020B0604030504040204" pitchFamily="34" charset="0"/>
              </a:rPr>
              <a:t>一致，灯光旋转，否则说明相序不一致，应调整发电机出线相序或电网引线相序，保证相序一致；</a:t>
            </a:r>
          </a:p>
          <a:p>
            <a:pPr>
              <a:lnSpc>
                <a:spcPct val="150000"/>
              </a:lnSpc>
              <a:spcBef>
                <a:spcPct val="50000"/>
              </a:spcBef>
            </a:pPr>
            <a:r>
              <a:rPr lang="zh-CN" altLang="en-US" sz="2800" dirty="0">
                <a:solidFill>
                  <a:schemeClr val="tx1">
                    <a:lumMod val="75000"/>
                    <a:lumOff val="25000"/>
                  </a:schemeClr>
                </a:solidFill>
                <a:latin typeface="Tahoma" panose="020B0604030504040204" pitchFamily="34" charset="0"/>
                <a:ea typeface="隶书" pitchFamily="49" charset="-122"/>
                <a:cs typeface="Tahoma" panose="020B0604030504040204" pitchFamily="34" charset="0"/>
              </a:rPr>
              <a:t>C、调节发电机的</a:t>
            </a:r>
            <a:r>
              <a:rPr lang="zh-CN" altLang="en-US" sz="2800" dirty="0">
                <a:solidFill>
                  <a:srgbClr val="7030A0"/>
                </a:solidFill>
                <a:latin typeface="Tahoma" panose="020B0604030504040204" pitchFamily="34" charset="0"/>
                <a:ea typeface="隶书" pitchFamily="49" charset="-122"/>
                <a:cs typeface="Tahoma" panose="020B0604030504040204" pitchFamily="34" charset="0"/>
              </a:rPr>
              <a:t>转速</a:t>
            </a:r>
            <a:r>
              <a:rPr lang="zh-CN" altLang="en-US" sz="2800" dirty="0">
                <a:solidFill>
                  <a:schemeClr val="tx1">
                    <a:lumMod val="75000"/>
                    <a:lumOff val="25000"/>
                  </a:schemeClr>
                </a:solidFill>
                <a:latin typeface="Tahoma" panose="020B0604030504040204" pitchFamily="34" charset="0"/>
                <a:ea typeface="隶书" pitchFamily="49" charset="-122"/>
                <a:cs typeface="Tahoma" panose="020B0604030504040204" pitchFamily="34" charset="0"/>
              </a:rPr>
              <a:t>改变频率，直到灯光旋转十分缓慢，频率f2</a:t>
            </a:r>
            <a:r>
              <a:rPr lang="zh-CN" altLang="en-US" sz="2800" dirty="0">
                <a:solidFill>
                  <a:schemeClr val="tx1">
                    <a:lumMod val="75000"/>
                    <a:lumOff val="25000"/>
                  </a:schemeClr>
                </a:solidFill>
                <a:latin typeface="Tahoma" panose="020B0604030504040204" pitchFamily="34" charset="0"/>
                <a:ea typeface="隶书" pitchFamily="49" charset="-122"/>
                <a:cs typeface="Tahoma" panose="020B0604030504040204" pitchFamily="34" charset="0"/>
                <a:sym typeface="Symbol" panose="05050102010706020507" pitchFamily="18" charset="2"/>
              </a:rPr>
              <a:t></a:t>
            </a:r>
            <a:r>
              <a:rPr lang="zh-CN" altLang="en-US" sz="2800" dirty="0">
                <a:solidFill>
                  <a:schemeClr val="tx1">
                    <a:lumMod val="75000"/>
                    <a:lumOff val="25000"/>
                  </a:schemeClr>
                </a:solidFill>
                <a:latin typeface="Tahoma" panose="020B0604030504040204" pitchFamily="34" charset="0"/>
                <a:ea typeface="隶书" pitchFamily="49" charset="-122"/>
                <a:cs typeface="Tahoma" panose="020B0604030504040204" pitchFamily="34" charset="0"/>
              </a:rPr>
              <a:t>f1，灯I完全熄灭，另两组灯等亮度时迅速合闸并网。</a:t>
            </a:r>
            <a:r>
              <a:rPr lang="zh-CN" altLang="en-US" sz="2800" dirty="0">
                <a:solidFill>
                  <a:schemeClr val="tx1">
                    <a:lumMod val="75000"/>
                    <a:lumOff val="25000"/>
                  </a:schemeClr>
                </a:solidFill>
                <a:latin typeface="Tahoma" panose="020B0604030504040204" pitchFamily="34" charset="0"/>
                <a:ea typeface="隶书" pitchFamily="49" charset="-122"/>
                <a:cs typeface="Tahoma" panose="020B0604030504040204" pitchFamily="34" charset="0"/>
                <a:sym typeface="Wingdings 2" panose="05020102010507070707" pitchFamily="18" charset="2"/>
              </a:rPr>
              <a:t>并联后</a:t>
            </a:r>
            <a:r>
              <a:rPr lang="zh-CN" altLang="en-US" sz="2800" dirty="0">
                <a:solidFill>
                  <a:schemeClr val="tx1">
                    <a:lumMod val="75000"/>
                    <a:lumOff val="25000"/>
                  </a:schemeClr>
                </a:solidFill>
                <a:latin typeface="Tahoma" panose="020B0604030504040204" pitchFamily="34" charset="0"/>
                <a:ea typeface="隶书" pitchFamily="49" charset="-122"/>
                <a:cs typeface="Tahoma" panose="020B0604030504040204" pitchFamily="34" charset="0"/>
              </a:rPr>
              <a:t>最终由</a:t>
            </a:r>
            <a:r>
              <a:rPr lang="zh-CN" altLang="en-US" sz="2800" dirty="0">
                <a:solidFill>
                  <a:srgbClr val="7030A0"/>
                </a:solidFill>
                <a:latin typeface="Tahoma" panose="020B0604030504040204" pitchFamily="34" charset="0"/>
                <a:ea typeface="隶书" pitchFamily="49" charset="-122"/>
                <a:cs typeface="Tahoma" panose="020B0604030504040204" pitchFamily="34" charset="0"/>
                <a:sym typeface="Wingdings 2" panose="05020102010507070707" pitchFamily="18" charset="2"/>
              </a:rPr>
              <a:t>自整步作用</a:t>
            </a:r>
            <a:r>
              <a:rPr lang="zh-CN" altLang="en-US" sz="2800" dirty="0">
                <a:solidFill>
                  <a:schemeClr val="tx1">
                    <a:lumMod val="75000"/>
                    <a:lumOff val="25000"/>
                  </a:schemeClr>
                </a:solidFill>
                <a:latin typeface="Tahoma" panose="020B0604030504040204" pitchFamily="34" charset="0"/>
                <a:ea typeface="隶书" pitchFamily="49" charset="-122"/>
                <a:cs typeface="Tahoma" panose="020B0604030504040204" pitchFamily="34" charset="0"/>
                <a:sym typeface="Wingdings 2" panose="05020102010507070707" pitchFamily="18" charset="2"/>
              </a:rPr>
              <a:t>牵入同步运行。</a:t>
            </a:r>
          </a:p>
        </p:txBody>
      </p:sp>
      <p:sp>
        <p:nvSpPr>
          <p:cNvPr id="64516" name="矩形 64515"/>
          <p:cNvSpPr/>
          <p:nvPr/>
        </p:nvSpPr>
        <p:spPr>
          <a:xfrm>
            <a:off x="801370" y="654050"/>
            <a:ext cx="4165600" cy="645160"/>
          </a:xfrm>
          <a:prstGeom prst="rect">
            <a:avLst/>
          </a:prstGeom>
          <a:noFill/>
          <a:ln w="9525">
            <a:noFill/>
          </a:ln>
        </p:spPr>
        <p:txBody>
          <a:bodyPr wrap="square" anchor="t">
            <a:spAutoFit/>
          </a:bodyPr>
          <a:lstStyle/>
          <a:p>
            <a:r>
              <a:rPr lang="zh-CN" altLang="en-US" sz="3600" b="1" dirty="0">
                <a:solidFill>
                  <a:schemeClr val="hlink"/>
                </a:solidFill>
                <a:effectLst>
                  <a:outerShdw blurRad="38100" dist="38100" dir="2700000" algn="tl">
                    <a:srgbClr val="000000">
                      <a:alpha val="43137"/>
                    </a:srgbClr>
                  </a:outerShdw>
                </a:effectLst>
                <a:latin typeface="Tahoma" panose="020B0604030504040204" pitchFamily="34" charset="0"/>
                <a:ea typeface="幼圆" pitchFamily="49" charset="-122"/>
                <a:cs typeface="+mj-cs"/>
              </a:rPr>
              <a:t>旋转法并网方法</a:t>
            </a:r>
          </a:p>
        </p:txBody>
      </p:sp>
    </p:spTree>
    <p:custDataLst>
      <p:tags r:id="rId1"/>
    </p:custDataLst>
  </p:cSld>
  <p:clrMapOvr>
    <a:masterClrMapping/>
  </p:clrMapOvr>
  <p:transition spd="slow">
    <p:spli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iterate type="wd">
                                    <p:tmPct val="100000"/>
                                  </p:iterate>
                                  <p:childTnLst>
                                    <p:set>
                                      <p:cBhvr>
                                        <p:cTn id="6" dur="1" fill="hold">
                                          <p:stCondLst>
                                            <p:cond delay="0"/>
                                          </p:stCondLst>
                                        </p:cTn>
                                        <p:tgtEl>
                                          <p:spTgt spid="64514"/>
                                        </p:tgtEl>
                                        <p:attrNameLst>
                                          <p:attrName>style.visibility</p:attrName>
                                        </p:attrNameLst>
                                      </p:cBhvr>
                                      <p:to>
                                        <p:strVal val="visible"/>
                                      </p:to>
                                    </p:set>
                                    <p:anim calcmode="lin" valueType="num">
                                      <p:cBhvr additive="base">
                                        <p:cTn id="7" dur="300" fill="hold"/>
                                        <p:tgtEl>
                                          <p:spTgt spid="64514"/>
                                        </p:tgtEl>
                                        <p:attrNameLst>
                                          <p:attrName>ppt_x</p:attrName>
                                        </p:attrNameLst>
                                      </p:cBhvr>
                                      <p:tavLst>
                                        <p:tav tm="0">
                                          <p:val>
                                            <p:strVal val="0-#ppt_w/2"/>
                                          </p:val>
                                        </p:tav>
                                        <p:tav tm="100000">
                                          <p:val>
                                            <p:strVal val="#ppt_x"/>
                                          </p:val>
                                        </p:tav>
                                      </p:tavLst>
                                    </p:anim>
                                    <p:anim calcmode="lin" valueType="num">
                                      <p:cBhvr additive="base">
                                        <p:cTn id="8" dur="300" fill="hold"/>
                                        <p:tgtEl>
                                          <p:spTgt spid="6451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490" name="图片 63489"/>
          <p:cNvPicPr>
            <a:picLocks noChangeAspect="1"/>
          </p:cNvPicPr>
          <p:nvPr/>
        </p:nvPicPr>
        <p:blipFill>
          <a:blip r:embed="rId3">
            <a:lum bright="-53998" contrast="100000"/>
          </a:blip>
          <a:stretch>
            <a:fillRect/>
          </a:stretch>
        </p:blipFill>
        <p:spPr>
          <a:xfrm>
            <a:off x="1799908" y="568960"/>
            <a:ext cx="8101012" cy="5719763"/>
          </a:xfrm>
          <a:prstGeom prst="rect">
            <a:avLst/>
          </a:prstGeom>
          <a:noFill/>
          <a:ln w="34925">
            <a:noFill/>
          </a:ln>
        </p:spPr>
      </p:pic>
    </p:spTree>
    <p:custDataLst>
      <p:tags r:id="rId1"/>
    </p:custDataLst>
  </p:cSld>
  <p:clrMapOvr>
    <a:masterClrMapping/>
  </p:clrMapOvr>
  <p:transition spd="slow">
    <p:split dir="in"/>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文本框 66562"/>
          <p:cNvSpPr txBox="1"/>
          <p:nvPr/>
        </p:nvSpPr>
        <p:spPr>
          <a:xfrm>
            <a:off x="1117600" y="1516380"/>
            <a:ext cx="8914765" cy="2257425"/>
          </a:xfrm>
          <a:prstGeom prst="rect">
            <a:avLst/>
          </a:prstGeom>
          <a:noFill/>
          <a:ln w="34925">
            <a:noFill/>
          </a:ln>
        </p:spPr>
        <p:txBody>
          <a:bodyPr wrap="square">
            <a:spAutoFit/>
          </a:bodyPr>
          <a:lstStyle/>
          <a:p>
            <a:pPr>
              <a:lnSpc>
                <a:spcPct val="160000"/>
              </a:lnSpc>
              <a:spcBef>
                <a:spcPct val="50000"/>
              </a:spcBef>
            </a:pPr>
            <a:r>
              <a:rPr lang="en-US" altLang="zh-CN" sz="3200" b="1" dirty="0">
                <a:latin typeface="宋体" panose="02010600030101010101" pitchFamily="2" charset="-122"/>
              </a:rPr>
              <a:t>  </a:t>
            </a:r>
            <a:r>
              <a:rPr lang="zh-CN" altLang="en-US" sz="2800" dirty="0">
                <a:solidFill>
                  <a:schemeClr val="tx1">
                    <a:lumMod val="75000"/>
                    <a:lumOff val="25000"/>
                  </a:schemeClr>
                </a:solidFill>
                <a:latin typeface="Tahoma" panose="020B0604030504040204" pitchFamily="34" charset="0"/>
                <a:ea typeface="隶书" pitchFamily="49" charset="-122"/>
                <a:cs typeface="Tahoma" panose="020B0604030504040204" pitchFamily="34" charset="0"/>
              </a:rPr>
              <a:t>当电网出现故障，一般要求迅速将发电机投入，因电网电压和频率出现不稳定，准确同步法很难操作，往往用</a:t>
            </a:r>
            <a:r>
              <a:rPr lang="zh-CN" altLang="en-US" sz="2800" dirty="0">
                <a:solidFill>
                  <a:srgbClr val="0A75A7"/>
                </a:solidFill>
                <a:latin typeface="Tahoma" panose="020B0604030504040204" pitchFamily="34" charset="0"/>
                <a:ea typeface="隶书" pitchFamily="49" charset="-122"/>
                <a:cs typeface="Tahoma" panose="020B0604030504040204" pitchFamily="34" charset="0"/>
              </a:rPr>
              <a:t>自同步法实现并联运行</a:t>
            </a:r>
            <a:r>
              <a:rPr lang="zh-CN" altLang="en-US" sz="2800" dirty="0">
                <a:solidFill>
                  <a:schemeClr val="tx1">
                    <a:lumMod val="75000"/>
                    <a:lumOff val="25000"/>
                  </a:schemeClr>
                </a:solidFill>
                <a:latin typeface="Tahoma" panose="020B0604030504040204" pitchFamily="34" charset="0"/>
                <a:ea typeface="隶书" pitchFamily="49" charset="-122"/>
                <a:cs typeface="Tahoma" panose="020B0604030504040204" pitchFamily="34" charset="0"/>
              </a:rPr>
              <a:t>。</a:t>
            </a:r>
          </a:p>
        </p:txBody>
      </p:sp>
      <p:sp>
        <p:nvSpPr>
          <p:cNvPr id="66564" name="矩形 66563"/>
          <p:cNvSpPr/>
          <p:nvPr/>
        </p:nvSpPr>
        <p:spPr>
          <a:xfrm>
            <a:off x="1041400" y="697230"/>
            <a:ext cx="2686050" cy="645160"/>
          </a:xfrm>
          <a:prstGeom prst="rect">
            <a:avLst/>
          </a:prstGeom>
          <a:noFill/>
          <a:ln w="9525">
            <a:noFill/>
          </a:ln>
        </p:spPr>
        <p:txBody>
          <a:bodyPr wrap="square" anchor="t">
            <a:spAutoFit/>
          </a:bodyPr>
          <a:lstStyle/>
          <a:p>
            <a:r>
              <a:rPr lang="zh-CN" altLang="en-US" sz="3600" dirty="0">
                <a:solidFill>
                  <a:schemeClr val="hlink"/>
                </a:solidFill>
                <a:effectLst>
                  <a:outerShdw blurRad="38100" dist="38100" dir="2700000" algn="tl">
                    <a:srgbClr val="000000">
                      <a:alpha val="43137"/>
                    </a:srgbClr>
                  </a:outerShdw>
                </a:effectLst>
                <a:latin typeface="Tahoma" panose="020B0604030504040204" pitchFamily="34" charset="0"/>
                <a:ea typeface="幼圆" pitchFamily="49" charset="-122"/>
                <a:cs typeface="+mj-cs"/>
              </a:rPr>
              <a:t>2.</a:t>
            </a:r>
            <a:r>
              <a:rPr lang="zh-CN" altLang="en-US" sz="3600" b="1" dirty="0">
                <a:solidFill>
                  <a:schemeClr val="hlink"/>
                </a:solidFill>
                <a:effectLst>
                  <a:outerShdw blurRad="38100" dist="38100" dir="2700000" algn="tl">
                    <a:srgbClr val="000000">
                      <a:alpha val="43137"/>
                    </a:srgbClr>
                  </a:outerShdw>
                </a:effectLst>
                <a:latin typeface="Tahoma" panose="020B0604030504040204" pitchFamily="34" charset="0"/>
                <a:ea typeface="幼圆" pitchFamily="49" charset="-122"/>
                <a:cs typeface="+mj-cs"/>
              </a:rPr>
              <a:t>自同步法</a:t>
            </a:r>
          </a:p>
        </p:txBody>
      </p:sp>
    </p:spTree>
    <p:custDataLst>
      <p:tags r:id="rId1"/>
    </p:custDataLst>
  </p:cSld>
  <p:clrMapOvr>
    <a:masterClrMapping/>
  </p:clrMapOvr>
  <p:transition spd="slow">
    <p:spli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66563"/>
                                        </p:tgtEl>
                                        <p:attrNameLst>
                                          <p:attrName>style.visibility</p:attrName>
                                        </p:attrNameLst>
                                      </p:cBhvr>
                                      <p:to>
                                        <p:strVal val="visible"/>
                                      </p:to>
                                    </p:set>
                                    <p:anim calcmode="lin" valueType="num">
                                      <p:cBhvr additive="base">
                                        <p:cTn id="7" dur="500" fill="hold"/>
                                        <p:tgtEl>
                                          <p:spTgt spid="66563"/>
                                        </p:tgtEl>
                                        <p:attrNameLst>
                                          <p:attrName>ppt_x</p:attrName>
                                        </p:attrNameLst>
                                      </p:cBhvr>
                                      <p:tavLst>
                                        <p:tav tm="0">
                                          <p:val>
                                            <p:strVal val="0-#ppt_w/2"/>
                                          </p:val>
                                        </p:tav>
                                        <p:tav tm="100000">
                                          <p:val>
                                            <p:strVal val="#ppt_x"/>
                                          </p:val>
                                        </p:tav>
                                      </p:tavLst>
                                    </p:anim>
                                    <p:anim calcmode="lin" valueType="num">
                                      <p:cBhvr additive="base">
                                        <p:cTn id="8" dur="500" fill="hold"/>
                                        <p:tgtEl>
                                          <p:spTgt spid="6656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文本框 65537"/>
          <p:cNvSpPr txBox="1"/>
          <p:nvPr/>
        </p:nvSpPr>
        <p:spPr>
          <a:xfrm>
            <a:off x="749300" y="1444625"/>
            <a:ext cx="10198100" cy="3322955"/>
          </a:xfrm>
          <a:prstGeom prst="rect">
            <a:avLst/>
          </a:prstGeom>
          <a:noFill/>
          <a:ln w="34925">
            <a:noFill/>
          </a:ln>
        </p:spPr>
        <p:txBody>
          <a:bodyPr wrap="square">
            <a:spAutoFit/>
          </a:bodyPr>
          <a:lstStyle/>
          <a:p>
            <a:pPr algn="l">
              <a:lnSpc>
                <a:spcPct val="150000"/>
              </a:lnSpc>
              <a:spcBef>
                <a:spcPct val="50000"/>
              </a:spcBef>
            </a:pPr>
            <a:r>
              <a:rPr lang="en-US" altLang="zh-CN" sz="2800" b="1" dirty="0">
                <a:latin typeface="宋体" panose="02010600030101010101" pitchFamily="2" charset="-122"/>
              </a:rPr>
              <a:t>  </a:t>
            </a:r>
            <a:r>
              <a:rPr lang="zh-CN" altLang="en-US" sz="2800" dirty="0">
                <a:solidFill>
                  <a:schemeClr val="tx1">
                    <a:lumMod val="75000"/>
                    <a:lumOff val="25000"/>
                  </a:schemeClr>
                </a:solidFill>
                <a:latin typeface="Tahoma" panose="020B0604030504040204" pitchFamily="34" charset="0"/>
                <a:ea typeface="隶书" pitchFamily="49" charset="-122"/>
                <a:cs typeface="Tahoma" panose="020B0604030504040204" pitchFamily="34" charset="0"/>
              </a:rPr>
              <a:t>在</a:t>
            </a:r>
            <a:r>
              <a:rPr lang="zh-CN" altLang="en-US" sz="2800" dirty="0">
                <a:solidFill>
                  <a:srgbClr val="C00000"/>
                </a:solidFill>
                <a:latin typeface="Tahoma" panose="020B0604030504040204" pitchFamily="34" charset="0"/>
                <a:ea typeface="隶书" pitchFamily="49" charset="-122"/>
                <a:cs typeface="Tahoma" panose="020B0604030504040204" pitchFamily="34" charset="0"/>
              </a:rPr>
              <a:t>相序一致</a:t>
            </a:r>
            <a:r>
              <a:rPr lang="zh-CN" altLang="en-US" sz="2800" dirty="0">
                <a:solidFill>
                  <a:schemeClr val="tx1">
                    <a:lumMod val="75000"/>
                    <a:lumOff val="25000"/>
                  </a:schemeClr>
                </a:solidFill>
                <a:latin typeface="Tahoma" panose="020B0604030504040204" pitchFamily="34" charset="0"/>
                <a:ea typeface="隶书" pitchFamily="49" charset="-122"/>
                <a:cs typeface="Tahoma" panose="020B0604030504040204" pitchFamily="34" charset="0"/>
              </a:rPr>
              <a:t>的情况下将</a:t>
            </a:r>
            <a:r>
              <a:rPr lang="zh-CN" altLang="en-US" sz="2800" dirty="0">
                <a:solidFill>
                  <a:srgbClr val="0A75A7"/>
                </a:solidFill>
                <a:latin typeface="Tahoma" panose="020B0604030504040204" pitchFamily="34" charset="0"/>
                <a:ea typeface="隶书" pitchFamily="49" charset="-122"/>
                <a:cs typeface="Tahoma" panose="020B0604030504040204" pitchFamily="34" charset="0"/>
              </a:rPr>
              <a:t>励磁绕组通过适当的电阻短接</a:t>
            </a:r>
            <a:r>
              <a:rPr lang="zh-CN" altLang="en-US" sz="2800" dirty="0">
                <a:solidFill>
                  <a:schemeClr val="tx1">
                    <a:lumMod val="75000"/>
                    <a:lumOff val="25000"/>
                  </a:schemeClr>
                </a:solidFill>
                <a:latin typeface="Tahoma" panose="020B0604030504040204" pitchFamily="34" charset="0"/>
                <a:ea typeface="隶书" pitchFamily="49" charset="-122"/>
                <a:cs typeface="Tahoma" panose="020B0604030504040204" pitchFamily="34" charset="0"/>
              </a:rPr>
              <a:t>，再用原动机把发电机</a:t>
            </a:r>
            <a:r>
              <a:rPr lang="zh-CN" altLang="en-US" sz="2800" dirty="0">
                <a:solidFill>
                  <a:srgbClr val="0A75A7"/>
                </a:solidFill>
                <a:latin typeface="Tahoma" panose="020B0604030504040204" pitchFamily="34" charset="0"/>
                <a:ea typeface="隶书" pitchFamily="49" charset="-122"/>
                <a:cs typeface="Tahoma" panose="020B0604030504040204" pitchFamily="34" charset="0"/>
              </a:rPr>
              <a:t>拖动到接近同步转速</a:t>
            </a:r>
            <a:r>
              <a:rPr lang="zh-CN" altLang="en-US" sz="2800" dirty="0">
                <a:solidFill>
                  <a:schemeClr val="tx1">
                    <a:lumMod val="75000"/>
                    <a:lumOff val="25000"/>
                  </a:schemeClr>
                </a:solidFill>
                <a:latin typeface="Tahoma" panose="020B0604030504040204" pitchFamily="34" charset="0"/>
                <a:ea typeface="隶书" pitchFamily="49" charset="-122"/>
                <a:cs typeface="Tahoma" panose="020B0604030504040204" pitchFamily="34" charset="0"/>
              </a:rPr>
              <a:t>(相差小于2~5％)，在</a:t>
            </a:r>
            <a:r>
              <a:rPr lang="zh-CN" altLang="en-US" sz="2800" dirty="0">
                <a:solidFill>
                  <a:srgbClr val="C00000"/>
                </a:solidFill>
                <a:latin typeface="Tahoma" panose="020B0604030504040204" pitchFamily="34" charset="0"/>
                <a:ea typeface="隶书" pitchFamily="49" charset="-122"/>
                <a:cs typeface="Tahoma" panose="020B0604030504040204" pitchFamily="34" charset="0"/>
              </a:rPr>
              <a:t>没有接通励磁电流的情况下合闸将发电机接入电网，并立即加入励磁</a:t>
            </a:r>
            <a:r>
              <a:rPr lang="zh-CN" altLang="en-US" sz="2800" dirty="0">
                <a:solidFill>
                  <a:schemeClr val="tx1">
                    <a:lumMod val="75000"/>
                    <a:lumOff val="25000"/>
                  </a:schemeClr>
                </a:solidFill>
                <a:latin typeface="Tahoma" panose="020B0604030504040204" pitchFamily="34" charset="0"/>
                <a:ea typeface="隶书" pitchFamily="49" charset="-122"/>
                <a:cs typeface="Tahoma" panose="020B0604030504040204" pitchFamily="34" charset="0"/>
              </a:rPr>
              <a:t>，依靠定子磁场和转子磁场之间</a:t>
            </a:r>
            <a:r>
              <a:rPr lang="zh-CN" altLang="en-US" sz="2800" dirty="0">
                <a:solidFill>
                  <a:srgbClr val="7030A0"/>
                </a:solidFill>
                <a:latin typeface="Tahoma" panose="020B0604030504040204" pitchFamily="34" charset="0"/>
                <a:ea typeface="隶书" pitchFamily="49" charset="-122"/>
                <a:cs typeface="Tahoma" panose="020B0604030504040204" pitchFamily="34" charset="0"/>
              </a:rPr>
              <a:t>形成的引力（电磁转矩）</a:t>
            </a:r>
            <a:r>
              <a:rPr lang="zh-CN" altLang="en-US" sz="2800" dirty="0">
                <a:solidFill>
                  <a:schemeClr val="tx1">
                    <a:lumMod val="75000"/>
                    <a:lumOff val="25000"/>
                  </a:schemeClr>
                </a:solidFill>
                <a:latin typeface="Tahoma" panose="020B0604030504040204" pitchFamily="34" charset="0"/>
                <a:ea typeface="隶书" pitchFamily="49" charset="-122"/>
                <a:cs typeface="Tahoma" panose="020B0604030504040204" pitchFamily="34" charset="0"/>
              </a:rPr>
              <a:t>将转子拉入同步转速，并网过程即告结束。</a:t>
            </a:r>
          </a:p>
        </p:txBody>
      </p:sp>
      <p:sp>
        <p:nvSpPr>
          <p:cNvPr id="65539" name="矩形 65538"/>
          <p:cNvSpPr/>
          <p:nvPr/>
        </p:nvSpPr>
        <p:spPr>
          <a:xfrm>
            <a:off x="444500" y="684213"/>
            <a:ext cx="5019675" cy="645160"/>
          </a:xfrm>
          <a:prstGeom prst="rect">
            <a:avLst/>
          </a:prstGeom>
          <a:noFill/>
          <a:ln w="9525">
            <a:noFill/>
          </a:ln>
        </p:spPr>
        <p:txBody>
          <a:bodyPr wrap="none" anchor="t">
            <a:spAutoFit/>
          </a:bodyPr>
          <a:lstStyle/>
          <a:p>
            <a:r>
              <a:rPr lang="zh-CN" altLang="en-US" sz="3600" dirty="0">
                <a:solidFill>
                  <a:schemeClr val="hlink"/>
                </a:solidFill>
                <a:effectLst>
                  <a:outerShdw blurRad="38100" dist="38100" dir="2700000" algn="tl">
                    <a:srgbClr val="000000">
                      <a:alpha val="43137"/>
                    </a:srgbClr>
                  </a:outerShdw>
                </a:effectLst>
                <a:latin typeface="Tahoma" panose="020B0604030504040204" pitchFamily="34" charset="0"/>
                <a:ea typeface="幼圆" pitchFamily="49" charset="-122"/>
                <a:cs typeface="+mj-cs"/>
              </a:rPr>
              <a:t>（1）</a:t>
            </a:r>
            <a:r>
              <a:rPr lang="zh-CN" altLang="en-US" sz="3600" b="1" dirty="0">
                <a:solidFill>
                  <a:schemeClr val="hlink"/>
                </a:solidFill>
                <a:effectLst>
                  <a:outerShdw blurRad="38100" dist="38100" dir="2700000" algn="tl">
                    <a:srgbClr val="000000">
                      <a:alpha val="43137"/>
                    </a:srgbClr>
                  </a:outerShdw>
                </a:effectLst>
                <a:latin typeface="Tahoma" panose="020B0604030504040204" pitchFamily="34" charset="0"/>
                <a:ea typeface="幼圆" pitchFamily="49" charset="-122"/>
                <a:cs typeface="+mj-cs"/>
              </a:rPr>
              <a:t>自同步法操作过程</a:t>
            </a:r>
          </a:p>
        </p:txBody>
      </p:sp>
    </p:spTree>
    <p:custDataLst>
      <p:tags r:id="rId1"/>
    </p:custDataLst>
  </p:cSld>
  <p:clrMapOvr>
    <a:masterClrMapping/>
  </p:clrMapOvr>
  <p:transition spd="slow">
    <p:spli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4" fill="hold" grpId="0" nodeType="afterEffect">
                                  <p:stCondLst>
                                    <p:cond delay="0"/>
                                  </p:stCondLst>
                                  <p:childTnLst>
                                    <p:set>
                                      <p:cBhvr>
                                        <p:cTn id="6" dur="1" fill="hold">
                                          <p:stCondLst>
                                            <p:cond delay="0"/>
                                          </p:stCondLst>
                                        </p:cTn>
                                        <p:tgtEl>
                                          <p:spTgt spid="65538"/>
                                        </p:tgtEl>
                                        <p:attrNameLst>
                                          <p:attrName>style.visibility</p:attrName>
                                        </p:attrNameLst>
                                      </p:cBhvr>
                                      <p:to>
                                        <p:strVal val="visible"/>
                                      </p:to>
                                    </p:set>
                                    <p:anim calcmode="lin" valueType="num">
                                      <p:cBhvr additive="base">
                                        <p:cTn id="7" dur="5000" fill="hold"/>
                                        <p:tgtEl>
                                          <p:spTgt spid="65538"/>
                                        </p:tgtEl>
                                        <p:attrNameLst>
                                          <p:attrName>ppt_x</p:attrName>
                                        </p:attrNameLst>
                                      </p:cBhvr>
                                      <p:tavLst>
                                        <p:tav tm="0">
                                          <p:val>
                                            <p:strVal val="#ppt_x"/>
                                          </p:val>
                                        </p:tav>
                                        <p:tav tm="100000">
                                          <p:val>
                                            <p:strVal val="#ppt_x"/>
                                          </p:val>
                                        </p:tav>
                                      </p:tavLst>
                                    </p:anim>
                                    <p:anim calcmode="lin" valueType="num">
                                      <p:cBhvr additive="base">
                                        <p:cTn id="8" dur="5000" fill="hold"/>
                                        <p:tgtEl>
                                          <p:spTgt spid="6553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9" name="矩形 70658"/>
          <p:cNvSpPr/>
          <p:nvPr/>
        </p:nvSpPr>
        <p:spPr>
          <a:xfrm>
            <a:off x="990600" y="582613"/>
            <a:ext cx="3175635" cy="645160"/>
          </a:xfrm>
          <a:prstGeom prst="rect">
            <a:avLst/>
          </a:prstGeom>
          <a:noFill/>
          <a:ln w="9525">
            <a:noFill/>
          </a:ln>
        </p:spPr>
        <p:txBody>
          <a:bodyPr wrap="none" anchor="t">
            <a:spAutoFit/>
          </a:bodyPr>
          <a:lstStyle/>
          <a:p>
            <a:r>
              <a:rPr lang="zh-CN" altLang="en-US" sz="3600" dirty="0">
                <a:solidFill>
                  <a:schemeClr val="hlink"/>
                </a:solidFill>
                <a:effectLst>
                  <a:outerShdw blurRad="38100" dist="38100" dir="2700000" algn="tl">
                    <a:srgbClr val="000000">
                      <a:alpha val="43137"/>
                    </a:srgbClr>
                  </a:outerShdw>
                </a:effectLst>
                <a:latin typeface="Tahoma" panose="020B0604030504040204" pitchFamily="34" charset="0"/>
                <a:ea typeface="幼圆" pitchFamily="49" charset="-122"/>
                <a:cs typeface="+mj-cs"/>
              </a:rPr>
              <a:t>（2）注意事项</a:t>
            </a:r>
          </a:p>
        </p:txBody>
      </p:sp>
      <p:sp>
        <p:nvSpPr>
          <p:cNvPr id="70660" name="矩形 70659"/>
          <p:cNvSpPr/>
          <p:nvPr/>
        </p:nvSpPr>
        <p:spPr>
          <a:xfrm>
            <a:off x="1270000" y="1397000"/>
            <a:ext cx="7861300" cy="2330450"/>
          </a:xfrm>
          <a:prstGeom prst="rect">
            <a:avLst/>
          </a:prstGeom>
          <a:noFill/>
          <a:ln w="9525">
            <a:noFill/>
          </a:ln>
        </p:spPr>
        <p:txBody>
          <a:bodyPr wrap="square">
            <a:spAutoFit/>
          </a:bodyPr>
          <a:lstStyle/>
          <a:p>
            <a:pPr>
              <a:lnSpc>
                <a:spcPct val="130000"/>
              </a:lnSpc>
            </a:pPr>
            <a:r>
              <a:rPr lang="en-US" altLang="zh-CN" sz="2800" b="1" dirty="0">
                <a:latin typeface="宋体" panose="02010600030101010101" pitchFamily="2" charset="-122"/>
              </a:rPr>
              <a:t> </a:t>
            </a:r>
            <a:r>
              <a:rPr lang="zh-CN" altLang="en-US" sz="2800" dirty="0">
                <a:solidFill>
                  <a:schemeClr val="tx1">
                    <a:lumMod val="75000"/>
                    <a:lumOff val="25000"/>
                  </a:schemeClr>
                </a:solidFill>
                <a:latin typeface="Tahoma" panose="020B0604030504040204" pitchFamily="34" charset="0"/>
                <a:ea typeface="隶书" pitchFamily="49" charset="-122"/>
                <a:cs typeface="Tahoma" panose="020B0604030504040204" pitchFamily="34" charset="0"/>
              </a:rPr>
              <a:t>  </a:t>
            </a:r>
            <a:r>
              <a:rPr lang="zh-CN" altLang="en-US" sz="2800" dirty="0">
                <a:solidFill>
                  <a:srgbClr val="7030A0"/>
                </a:solidFill>
                <a:latin typeface="Tahoma" panose="020B0604030504040204" pitchFamily="34" charset="0"/>
                <a:ea typeface="隶书" pitchFamily="49" charset="-122"/>
                <a:cs typeface="Tahoma" panose="020B0604030504040204" pitchFamily="34" charset="0"/>
              </a:rPr>
              <a:t> 励磁绕组必须通过一限流电阻短接</a:t>
            </a:r>
            <a:r>
              <a:rPr lang="zh-CN" altLang="en-US" sz="2800" dirty="0">
                <a:solidFill>
                  <a:schemeClr val="tx1">
                    <a:lumMod val="75000"/>
                    <a:lumOff val="25000"/>
                  </a:schemeClr>
                </a:solidFill>
                <a:latin typeface="Tahoma" panose="020B0604030504040204" pitchFamily="34" charset="0"/>
                <a:ea typeface="隶书" pitchFamily="49" charset="-122"/>
                <a:cs typeface="Tahoma" panose="020B0604030504040204" pitchFamily="34" charset="0"/>
              </a:rPr>
              <a:t>，因为直接开路，将在其中感应出危险的高压；直接短路，将在定、转子绕组间产生很大的冲击电流。</a:t>
            </a:r>
          </a:p>
          <a:p>
            <a:pPr>
              <a:lnSpc>
                <a:spcPct val="130000"/>
              </a:lnSpc>
            </a:pPr>
            <a:endParaRPr lang="zh-CN" altLang="en-US" sz="2800" dirty="0">
              <a:solidFill>
                <a:schemeClr val="tx1">
                  <a:lumMod val="75000"/>
                  <a:lumOff val="25000"/>
                </a:schemeClr>
              </a:solidFill>
              <a:latin typeface="Tahoma" panose="020B0604030504040204" pitchFamily="34" charset="0"/>
              <a:ea typeface="隶书" pitchFamily="49" charset="-122"/>
              <a:cs typeface="Tahoma" panose="020B0604030504040204" pitchFamily="34" charset="0"/>
            </a:endParaRPr>
          </a:p>
        </p:txBody>
      </p:sp>
      <p:sp>
        <p:nvSpPr>
          <p:cNvPr id="2" name="文本框 1"/>
          <p:cNvSpPr txBox="1"/>
          <p:nvPr/>
        </p:nvSpPr>
        <p:spPr>
          <a:xfrm>
            <a:off x="905510" y="3524885"/>
            <a:ext cx="7327265" cy="3169285"/>
          </a:xfrm>
          <a:prstGeom prst="rect">
            <a:avLst/>
          </a:prstGeom>
          <a:noFill/>
        </p:spPr>
        <p:txBody>
          <a:bodyPr wrap="square" rtlCol="0" anchor="t">
            <a:spAutoFit/>
          </a:bodyPr>
          <a:lstStyle/>
          <a:p>
            <a:pPr algn="l"/>
            <a:r>
              <a:rPr lang="zh-CN" altLang="en-US" sz="3600" dirty="0">
                <a:solidFill>
                  <a:schemeClr val="hlink"/>
                </a:solidFill>
                <a:effectLst>
                  <a:outerShdw blurRad="38100" dist="38100" dir="2700000" algn="tl">
                    <a:srgbClr val="000000">
                      <a:alpha val="43137"/>
                    </a:srgbClr>
                  </a:outerShdw>
                </a:effectLst>
                <a:latin typeface="Tahoma" panose="020B0604030504040204" pitchFamily="34" charset="0"/>
                <a:ea typeface="幼圆" pitchFamily="49" charset="-122"/>
                <a:cs typeface="+mj-cs"/>
                <a:sym typeface="+mn-ea"/>
              </a:rPr>
              <a:t>（3）自同步法的优点</a:t>
            </a:r>
          </a:p>
          <a:p>
            <a:pPr algn="l"/>
            <a:r>
              <a:rPr lang="zh-CN" altLang="en-US" sz="2800" dirty="0">
                <a:solidFill>
                  <a:schemeClr val="tx1">
                    <a:lumMod val="75000"/>
                    <a:lumOff val="25000"/>
                  </a:schemeClr>
                </a:solidFill>
                <a:latin typeface="Tahoma" panose="020B0604030504040204" pitchFamily="34" charset="0"/>
                <a:ea typeface="隶书" pitchFamily="49" charset="-122"/>
                <a:cs typeface="Tahoma" panose="020B0604030504040204" pitchFamily="34" charset="0"/>
                <a:sym typeface="+mn-ea"/>
              </a:rPr>
              <a:t>        操作简单，方便快捷；</a:t>
            </a:r>
          </a:p>
          <a:p>
            <a:pPr algn="l"/>
            <a:endParaRPr lang="zh-CN" altLang="en-US" sz="3600" dirty="0">
              <a:solidFill>
                <a:schemeClr val="hlink"/>
              </a:solidFill>
              <a:effectLst>
                <a:outerShdw blurRad="38100" dist="38100" dir="2700000" algn="tl">
                  <a:srgbClr val="000000">
                    <a:alpha val="43137"/>
                  </a:srgbClr>
                </a:outerShdw>
              </a:effectLst>
              <a:latin typeface="Tahoma" panose="020B0604030504040204" pitchFamily="34" charset="0"/>
              <a:ea typeface="幼圆" pitchFamily="49" charset="-122"/>
              <a:cs typeface="+mj-cs"/>
            </a:endParaRPr>
          </a:p>
          <a:p>
            <a:pPr algn="l"/>
            <a:r>
              <a:rPr lang="zh-CN" altLang="en-US" sz="3600" dirty="0">
                <a:solidFill>
                  <a:schemeClr val="hlink"/>
                </a:solidFill>
                <a:effectLst>
                  <a:outerShdw blurRad="38100" dist="38100" dir="2700000" algn="tl">
                    <a:srgbClr val="000000">
                      <a:alpha val="43137"/>
                    </a:srgbClr>
                  </a:outerShdw>
                </a:effectLst>
                <a:latin typeface="Tahoma" panose="020B0604030504040204" pitchFamily="34" charset="0"/>
                <a:ea typeface="幼圆" pitchFamily="49" charset="-122"/>
                <a:cs typeface="+mj-cs"/>
                <a:sym typeface="+mn-ea"/>
              </a:rPr>
              <a:t>（4）自同步法的缺点</a:t>
            </a:r>
          </a:p>
          <a:p>
            <a:pPr algn="l"/>
            <a:r>
              <a:rPr lang="zh-CN" altLang="en-US" sz="2800" dirty="0">
                <a:solidFill>
                  <a:schemeClr val="tx1">
                    <a:lumMod val="75000"/>
                    <a:lumOff val="25000"/>
                  </a:schemeClr>
                </a:solidFill>
                <a:latin typeface="Tahoma" panose="020B0604030504040204" pitchFamily="34" charset="0"/>
                <a:ea typeface="隶书" pitchFamily="49" charset="-122"/>
                <a:cs typeface="Tahoma" panose="020B0604030504040204" pitchFamily="34" charset="0"/>
                <a:sym typeface="+mn-ea"/>
              </a:rPr>
              <a:t>        合闸时有冲击电流。</a:t>
            </a:r>
            <a:endParaRPr lang="zh-CN" altLang="en-US" sz="3600" dirty="0">
              <a:solidFill>
                <a:schemeClr val="hlink"/>
              </a:solidFill>
              <a:effectLst>
                <a:outerShdw blurRad="38100" dist="38100" dir="2700000" algn="tl">
                  <a:srgbClr val="000000">
                    <a:alpha val="43137"/>
                  </a:srgbClr>
                </a:outerShdw>
              </a:effectLst>
              <a:latin typeface="Tahoma" panose="020B0604030504040204" pitchFamily="34" charset="0"/>
              <a:ea typeface="幼圆" pitchFamily="49" charset="-122"/>
              <a:cs typeface="+mj-cs"/>
            </a:endParaRPr>
          </a:p>
          <a:p>
            <a:pPr algn="l"/>
            <a:endParaRPr lang="zh-CN" altLang="en-US" sz="3600" dirty="0">
              <a:solidFill>
                <a:schemeClr val="hlink"/>
              </a:solidFill>
              <a:effectLst>
                <a:outerShdw blurRad="38100" dist="38100" dir="2700000" algn="tl">
                  <a:srgbClr val="000000">
                    <a:alpha val="43137"/>
                  </a:srgbClr>
                </a:outerShdw>
              </a:effectLst>
              <a:latin typeface="Tahoma" panose="020B0604030504040204" pitchFamily="34" charset="0"/>
              <a:ea typeface="幼圆" pitchFamily="49" charset="-122"/>
              <a:cs typeface="+mj-cs"/>
            </a:endParaRPr>
          </a:p>
        </p:txBody>
      </p:sp>
    </p:spTree>
    <p:custDataLst>
      <p:tags r:id="rId1"/>
    </p:custDataLst>
  </p:cSld>
  <p:clrMapOvr>
    <a:masterClrMapping/>
  </p:clrMapOvr>
  <p:transition spd="slow">
    <p:split dir="in"/>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标题 71682"/>
          <p:cNvSpPr>
            <a:spLocks noGrp="1"/>
          </p:cNvSpPr>
          <p:nvPr>
            <p:ph type="title"/>
          </p:nvPr>
        </p:nvSpPr>
        <p:spPr>
          <a:xfrm>
            <a:off x="647700" y="182245"/>
            <a:ext cx="10515600" cy="1325563"/>
          </a:xfrm>
        </p:spPr>
        <p:txBody>
          <a:bodyPr>
            <a:normAutofit/>
          </a:bodyPr>
          <a:lstStyle>
            <a:lvl1pPr lvl="0">
              <a:defRPr/>
            </a:lvl1pPr>
          </a:lstStyle>
          <a:p>
            <a:pPr lvl="0"/>
            <a:r>
              <a:rPr lang="zh-CN" altLang="en-US"/>
              <a:t/>
            </a:r>
            <a:br>
              <a:rPr lang="zh-CN" altLang="en-US"/>
            </a:br>
            <a:r>
              <a:rPr lang="zh-CN" altLang="en-US" sz="3200" i="1">
                <a:latin typeface="Times New Roman" panose="02020603050405020304" pitchFamily="18" charset="0"/>
                <a:ea typeface="宋体" panose="02010600030101010101" pitchFamily="2" charset="-122"/>
                <a:sym typeface="+mn-ea"/>
              </a:rPr>
              <a:t>一、</a:t>
            </a:r>
            <a:r>
              <a:rPr lang="zh-CN" altLang="en-US" sz="2800" i="1">
                <a:latin typeface="Times New Roman" panose="02020603050405020304" pitchFamily="18" charset="0"/>
                <a:ea typeface="宋体" panose="02010600030101010101" pitchFamily="2" charset="-122"/>
                <a:sym typeface="+mn-ea"/>
              </a:rPr>
              <a:t>无穷</a:t>
            </a:r>
            <a:r>
              <a:rPr lang="en-US" altLang="zh-CN" sz="2800" i="1">
                <a:latin typeface="Times New Roman" panose="02020603050405020304" pitchFamily="18" charset="0"/>
                <a:ea typeface="宋体" panose="02010600030101010101" pitchFamily="2" charset="-122"/>
                <a:sym typeface="+mn-ea"/>
              </a:rPr>
              <a:t>大电网</a:t>
            </a:r>
            <a:r>
              <a:rPr lang="zh-CN" altLang="en-US" sz="2800" b="1" i="1" dirty="0">
                <a:solidFill>
                  <a:schemeClr val="tx1"/>
                </a:solidFill>
                <a:latin typeface="Times New Roman" panose="02020603050405020304" pitchFamily="18" charset="0"/>
                <a:ea typeface="黑体" panose="02010609060101010101" pitchFamily="2" charset="-122"/>
              </a:rPr>
              <a:t/>
            </a:r>
            <a:br>
              <a:rPr lang="zh-CN" altLang="en-US" sz="2800" b="1" i="1" dirty="0">
                <a:solidFill>
                  <a:schemeClr val="tx1"/>
                </a:solidFill>
                <a:latin typeface="Times New Roman" panose="02020603050405020304" pitchFamily="18" charset="0"/>
                <a:ea typeface="黑体" panose="02010609060101010101" pitchFamily="2" charset="-122"/>
              </a:rPr>
            </a:br>
            <a:endParaRPr lang="zh-CN" altLang="en-US" sz="2800" b="1" i="1" dirty="0">
              <a:solidFill>
                <a:schemeClr val="tx1"/>
              </a:solidFill>
              <a:latin typeface="Times New Roman" panose="02020603050405020304" pitchFamily="18" charset="0"/>
              <a:ea typeface="黑体" panose="02010609060101010101" pitchFamily="2" charset="-122"/>
            </a:endParaRPr>
          </a:p>
        </p:txBody>
      </p:sp>
      <p:sp>
        <p:nvSpPr>
          <p:cNvPr id="2" name="内容占位符 1"/>
          <p:cNvSpPr>
            <a:spLocks noGrp="1"/>
          </p:cNvSpPr>
          <p:nvPr>
            <p:ph idx="1"/>
          </p:nvPr>
        </p:nvSpPr>
        <p:spPr>
          <a:xfrm>
            <a:off x="647700" y="1037590"/>
            <a:ext cx="10972165" cy="5480685"/>
          </a:xfrm>
        </p:spPr>
        <p:txBody>
          <a:bodyPr>
            <a:normAutofit fontScale="90000"/>
          </a:bodyPr>
          <a:lstStyle/>
          <a:p>
            <a:pPr marL="0" algn="l">
              <a:spcBef>
                <a:spcPts val="1000"/>
              </a:spcBef>
              <a:buSzPct val="60000"/>
              <a:buNone/>
            </a:pPr>
            <a:r>
              <a:rPr lang="en-US" altLang="zh-CN" sz="2800">
                <a:solidFill>
                  <a:schemeClr val="tx2">
                    <a:lumMod val="25000"/>
                  </a:schemeClr>
                </a:solidFill>
                <a:effectLst/>
                <a:latin typeface="Tahoma" panose="020B0604030504040204" pitchFamily="34" charset="0"/>
                <a:ea typeface="宋体" panose="02010600030101010101" pitchFamily="2" charset="-122"/>
                <a:sym typeface="+mn-ea"/>
              </a:rPr>
              <a:t>无穷大电网：</a:t>
            </a:r>
            <a:r>
              <a:rPr lang="en-US" altLang="zh-CN" sz="2800">
                <a:solidFill>
                  <a:srgbClr val="0A75A7"/>
                </a:solidFill>
                <a:effectLst/>
                <a:latin typeface="Tahoma" panose="020B0604030504040204" pitchFamily="34" charset="0"/>
                <a:ea typeface="宋体" panose="02010600030101010101" pitchFamily="2" charset="-122"/>
                <a:sym typeface="+mn-ea"/>
              </a:rPr>
              <a:t>1）S→∞</a:t>
            </a:r>
            <a:endParaRPr lang="en-US" altLang="zh-CN" sz="2800">
              <a:solidFill>
                <a:srgbClr val="0A75A7"/>
              </a:solidFill>
              <a:effectLst/>
              <a:latin typeface="Tahoma" panose="020B0604030504040204" pitchFamily="34" charset="0"/>
              <a:ea typeface="宋体" panose="02010600030101010101" pitchFamily="2" charset="-122"/>
            </a:endParaRPr>
          </a:p>
          <a:p>
            <a:pPr marL="0" algn="l">
              <a:spcBef>
                <a:spcPts val="1000"/>
              </a:spcBef>
              <a:buSzPct val="60000"/>
              <a:buNone/>
            </a:pPr>
            <a:r>
              <a:rPr lang="en-US" altLang="zh-CN" sz="2800">
                <a:solidFill>
                  <a:srgbClr val="0A75A7"/>
                </a:solidFill>
                <a:effectLst/>
                <a:latin typeface="Tahoma" panose="020B0604030504040204" pitchFamily="34" charset="0"/>
                <a:ea typeface="宋体" panose="02010600030101010101" pitchFamily="2" charset="-122"/>
                <a:sym typeface="+mn-ea"/>
              </a:rPr>
              <a:t>　　　　　   2）Zs→0</a:t>
            </a:r>
            <a:endParaRPr lang="en-US" altLang="zh-CN" sz="2800">
              <a:solidFill>
                <a:srgbClr val="0A75A7"/>
              </a:solidFill>
              <a:effectLst/>
              <a:latin typeface="Tahoma" panose="020B0604030504040204" pitchFamily="34" charset="0"/>
              <a:ea typeface="宋体" panose="02010600030101010101" pitchFamily="2" charset="-122"/>
            </a:endParaRPr>
          </a:p>
          <a:p>
            <a:pPr marL="0" algn="l">
              <a:spcBef>
                <a:spcPts val="1000"/>
              </a:spcBef>
              <a:buSzPct val="60000"/>
              <a:buNone/>
            </a:pPr>
            <a:r>
              <a:rPr lang="en-US" altLang="zh-CN" sz="2800">
                <a:solidFill>
                  <a:srgbClr val="0A75A7"/>
                </a:solidFill>
                <a:effectLst/>
                <a:latin typeface="Tahoma" panose="020B0604030504040204" pitchFamily="34" charset="0"/>
                <a:ea typeface="宋体" panose="02010600030101010101" pitchFamily="2" charset="-122"/>
                <a:sym typeface="+mn-ea"/>
              </a:rPr>
              <a:t>                   3）Us= C</a:t>
            </a:r>
            <a:endParaRPr lang="en-US" altLang="zh-CN" sz="2800">
              <a:solidFill>
                <a:srgbClr val="0A75A7"/>
              </a:solidFill>
              <a:effectLst/>
              <a:latin typeface="Tahoma" panose="020B0604030504040204" pitchFamily="34" charset="0"/>
              <a:ea typeface="宋体" panose="02010600030101010101" pitchFamily="2" charset="-122"/>
            </a:endParaRPr>
          </a:p>
          <a:p>
            <a:pPr marL="0" algn="l">
              <a:spcBef>
                <a:spcPts val="1000"/>
              </a:spcBef>
              <a:buSzPct val="60000"/>
              <a:buNone/>
            </a:pPr>
            <a:r>
              <a:rPr lang="en-US" altLang="zh-CN" sz="2800">
                <a:solidFill>
                  <a:srgbClr val="0A75A7"/>
                </a:solidFill>
                <a:effectLst/>
                <a:latin typeface="Tahoma" panose="020B0604030504040204" pitchFamily="34" charset="0"/>
                <a:ea typeface="宋体" panose="02010600030101010101" pitchFamily="2" charset="-122"/>
                <a:sym typeface="+mn-ea"/>
              </a:rPr>
              <a:t>                   4） fs= C </a:t>
            </a:r>
            <a:endParaRPr lang="en-US" altLang="zh-CN" sz="3200">
              <a:solidFill>
                <a:schemeClr val="tx2">
                  <a:lumMod val="25000"/>
                </a:schemeClr>
              </a:solidFill>
              <a:effectLst/>
              <a:latin typeface="Tahoma" panose="020B0604030504040204" pitchFamily="34" charset="0"/>
              <a:ea typeface="宋体" panose="02010600030101010101" pitchFamily="2" charset="-122"/>
              <a:sym typeface="+mn-ea"/>
            </a:endParaRPr>
          </a:p>
          <a:p>
            <a:pPr marL="0" algn="l">
              <a:spcBef>
                <a:spcPts val="1000"/>
              </a:spcBef>
              <a:buSzPct val="60000"/>
              <a:buNone/>
            </a:pPr>
            <a:r>
              <a:rPr lang="zh-CN" altLang="en-US" sz="3200" b="1" i="1">
                <a:solidFill>
                  <a:schemeClr val="tx1"/>
                </a:solidFill>
                <a:effectLst>
                  <a:outerShdw blurRad="38100" dist="38100" dir="2700000" algn="tl">
                    <a:srgbClr val="000000">
                      <a:alpha val="43137"/>
                    </a:srgbClr>
                  </a:outerShdw>
                </a:effectLst>
                <a:latin typeface="Times New Roman" panose="02020603050405020304" pitchFamily="18" charset="0"/>
                <a:ea typeface="宋体" panose="02010600030101010101" pitchFamily="2" charset="-122"/>
                <a:cs typeface="+mj-cs"/>
                <a:sym typeface="+mn-ea"/>
              </a:rPr>
              <a:t>二、同步发电机并联运行的优点</a:t>
            </a:r>
          </a:p>
          <a:p>
            <a:pPr marL="0" algn="just">
              <a:lnSpc>
                <a:spcPct val="90000"/>
              </a:lnSpc>
              <a:buSzPct val="60000"/>
            </a:pPr>
            <a:r>
              <a:rPr lang="en-US" altLang="zh-CN" sz="3200">
                <a:solidFill>
                  <a:schemeClr val="tx2">
                    <a:lumMod val="25000"/>
                  </a:schemeClr>
                </a:solidFill>
                <a:effectLst/>
                <a:latin typeface="Tahoma" panose="020B0604030504040204" pitchFamily="34" charset="0"/>
                <a:ea typeface="宋体" panose="02010600030101010101" pitchFamily="2" charset="-122"/>
                <a:sym typeface="+mn-ea"/>
              </a:rPr>
              <a:t>电能的供应可以互相调剂，合理使用</a:t>
            </a:r>
            <a:r>
              <a:rPr lang="en-US" altLang="zh-CN" sz="3200" b="1">
                <a:solidFill>
                  <a:schemeClr val="tx2">
                    <a:lumMod val="25000"/>
                  </a:schemeClr>
                </a:solidFill>
                <a:effectLst/>
                <a:latin typeface="Tahoma" panose="020B0604030504040204" pitchFamily="34" charset="0"/>
                <a:ea typeface="宋体" panose="02010600030101010101" pitchFamily="2" charset="-122"/>
                <a:sym typeface="+mn-ea"/>
              </a:rPr>
              <a:t>。</a:t>
            </a:r>
            <a:endParaRPr lang="en-US" altLang="zh-CN" sz="3200" b="1">
              <a:solidFill>
                <a:schemeClr val="tx2">
                  <a:lumMod val="25000"/>
                </a:schemeClr>
              </a:solidFill>
              <a:effectLst/>
              <a:latin typeface="Tahoma" panose="020B0604030504040204" pitchFamily="34" charset="0"/>
              <a:ea typeface="宋体" panose="02010600030101010101" pitchFamily="2" charset="-122"/>
            </a:endParaRPr>
          </a:p>
          <a:p>
            <a:pPr marL="0" algn="just">
              <a:lnSpc>
                <a:spcPct val="90000"/>
              </a:lnSpc>
              <a:buSzPct val="60000"/>
            </a:pPr>
            <a:r>
              <a:rPr lang="en-US" altLang="zh-CN" sz="3200">
                <a:solidFill>
                  <a:srgbClr val="C00000"/>
                </a:solidFill>
                <a:effectLst/>
                <a:latin typeface="Tahoma" panose="020B0604030504040204" pitchFamily="34" charset="0"/>
                <a:ea typeface="宋体" panose="02010600030101010101" pitchFamily="2" charset="-122"/>
                <a:sym typeface="+mn-ea"/>
              </a:rPr>
              <a:t>增加供电的可靠性</a:t>
            </a:r>
            <a:r>
              <a:rPr lang="en-US" altLang="zh-CN" sz="3200" b="1">
                <a:solidFill>
                  <a:schemeClr val="tx2">
                    <a:lumMod val="25000"/>
                  </a:schemeClr>
                </a:solidFill>
                <a:effectLst/>
                <a:latin typeface="Tahoma" panose="020B0604030504040204" pitchFamily="34" charset="0"/>
                <a:ea typeface="宋体" panose="02010600030101010101" pitchFamily="2" charset="-122"/>
                <a:sym typeface="+mn-ea"/>
              </a:rPr>
              <a:t>。</a:t>
            </a:r>
            <a:endParaRPr lang="en-US" altLang="zh-CN" sz="3200" b="1">
              <a:solidFill>
                <a:schemeClr val="tx2">
                  <a:lumMod val="25000"/>
                </a:schemeClr>
              </a:solidFill>
              <a:effectLst/>
              <a:latin typeface="Tahoma" panose="020B0604030504040204" pitchFamily="34" charset="0"/>
              <a:ea typeface="宋体" panose="02010600030101010101" pitchFamily="2" charset="-122"/>
            </a:endParaRPr>
          </a:p>
          <a:p>
            <a:pPr marL="0" algn="just">
              <a:lnSpc>
                <a:spcPct val="90000"/>
              </a:lnSpc>
              <a:buSzPct val="60000"/>
            </a:pPr>
            <a:r>
              <a:rPr lang="en-US" altLang="zh-CN" sz="3200">
                <a:solidFill>
                  <a:srgbClr val="C00000"/>
                </a:solidFill>
                <a:effectLst/>
                <a:latin typeface="Tahoma" panose="020B0604030504040204" pitchFamily="34" charset="0"/>
                <a:ea typeface="宋体" panose="02010600030101010101" pitchFamily="2" charset="-122"/>
                <a:sym typeface="+mn-ea"/>
              </a:rPr>
              <a:t>提高供电质量</a:t>
            </a:r>
            <a:r>
              <a:rPr lang="en-US" altLang="zh-CN" sz="3200">
                <a:solidFill>
                  <a:schemeClr val="tx2">
                    <a:lumMod val="25000"/>
                  </a:schemeClr>
                </a:solidFill>
                <a:effectLst/>
                <a:latin typeface="Tahoma" panose="020B0604030504040204" pitchFamily="34" charset="0"/>
                <a:ea typeface="宋体" panose="02010600030101010101" pitchFamily="2" charset="-122"/>
                <a:sym typeface="+mn-ea"/>
              </a:rPr>
              <a:t>，电网的电压和频率能保持在要求的恒定范围内。</a:t>
            </a:r>
            <a:endParaRPr lang="en-US" altLang="zh-CN" sz="3200">
              <a:solidFill>
                <a:schemeClr val="tx2">
                  <a:lumMod val="25000"/>
                </a:schemeClr>
              </a:solidFill>
              <a:effectLst/>
              <a:latin typeface="Tahoma" panose="020B0604030504040204" pitchFamily="34" charset="0"/>
              <a:ea typeface="宋体" panose="02010600030101010101" pitchFamily="2" charset="-122"/>
            </a:endParaRPr>
          </a:p>
          <a:p>
            <a:pPr marL="0" algn="just">
              <a:lnSpc>
                <a:spcPct val="90000"/>
              </a:lnSpc>
              <a:buSzPct val="60000"/>
            </a:pPr>
            <a:r>
              <a:rPr lang="en-US" altLang="zh-CN" sz="3200">
                <a:solidFill>
                  <a:schemeClr val="tx2">
                    <a:lumMod val="25000"/>
                  </a:schemeClr>
                </a:solidFill>
                <a:effectLst/>
                <a:latin typeface="Tahoma" panose="020B0604030504040204" pitchFamily="34" charset="0"/>
                <a:ea typeface="宋体" panose="02010600030101010101" pitchFamily="2" charset="-122"/>
                <a:sym typeface="+mn-ea"/>
              </a:rPr>
              <a:t>系统愈大，负载就愈趋均匀，</a:t>
            </a:r>
            <a:r>
              <a:rPr lang="zh-CN" altLang="en-US" sz="3200">
                <a:solidFill>
                  <a:srgbClr val="C00000"/>
                </a:solidFill>
                <a:effectLst/>
                <a:latin typeface="Tahoma" panose="020B0604030504040204" pitchFamily="34" charset="0"/>
                <a:ea typeface="宋体" panose="02010600030101010101" pitchFamily="2" charset="-122"/>
                <a:sym typeface="+mn-ea"/>
              </a:rPr>
              <a:t>提高运行效率</a:t>
            </a:r>
            <a:r>
              <a:rPr lang="en-US" altLang="zh-CN" sz="3200">
                <a:solidFill>
                  <a:schemeClr val="tx2">
                    <a:lumMod val="25000"/>
                  </a:schemeClr>
                </a:solidFill>
                <a:effectLst/>
                <a:latin typeface="Tahoma" panose="020B0604030504040204" pitchFamily="34" charset="0"/>
                <a:ea typeface="宋体" panose="02010600030101010101" pitchFamily="2" charset="-122"/>
                <a:sym typeface="+mn-ea"/>
              </a:rPr>
              <a:t>。</a:t>
            </a:r>
            <a:endParaRPr lang="en-US" altLang="zh-CN" sz="3200">
              <a:solidFill>
                <a:schemeClr val="tx2">
                  <a:lumMod val="25000"/>
                </a:schemeClr>
              </a:solidFill>
              <a:effectLst/>
              <a:latin typeface="Tahoma" panose="020B0604030504040204" pitchFamily="34" charset="0"/>
              <a:ea typeface="宋体" panose="02010600030101010101" pitchFamily="2" charset="-122"/>
            </a:endParaRPr>
          </a:p>
          <a:p>
            <a:pPr marL="0" algn="just">
              <a:lnSpc>
                <a:spcPct val="90000"/>
              </a:lnSpc>
              <a:buSzPct val="60000"/>
            </a:pPr>
            <a:r>
              <a:rPr lang="zh-CN" altLang="en-US" sz="3200">
                <a:solidFill>
                  <a:srgbClr val="C00000"/>
                </a:solidFill>
                <a:effectLst/>
                <a:latin typeface="Tahoma" panose="020B0604030504040204" pitchFamily="34" charset="0"/>
                <a:ea typeface="宋体" panose="02010600030101010101" pitchFamily="2" charset="-122"/>
                <a:sym typeface="+mn-ea"/>
              </a:rPr>
              <a:t>减少容量储备</a:t>
            </a:r>
            <a:r>
              <a:rPr lang="zh-CN" altLang="en-US" sz="3200">
                <a:solidFill>
                  <a:schemeClr val="tx2">
                    <a:lumMod val="25000"/>
                  </a:schemeClr>
                </a:solidFill>
                <a:effectLst/>
                <a:latin typeface="Tahoma" panose="020B0604030504040204" pitchFamily="34" charset="0"/>
                <a:ea typeface="宋体" panose="02010600030101010101" pitchFamily="2" charset="-122"/>
                <a:sym typeface="+mn-ea"/>
              </a:rPr>
              <a:t>，</a:t>
            </a:r>
            <a:r>
              <a:rPr lang="en-US" altLang="zh-CN" sz="3200">
                <a:solidFill>
                  <a:schemeClr val="tx2">
                    <a:lumMod val="25000"/>
                  </a:schemeClr>
                </a:solidFill>
                <a:effectLst/>
                <a:latin typeface="Tahoma" panose="020B0604030504040204" pitchFamily="34" charset="0"/>
                <a:ea typeface="宋体" panose="02010600030101010101" pitchFamily="2" charset="-122"/>
                <a:sym typeface="+mn-ea"/>
              </a:rPr>
              <a:t>联成大电力系统，使发电厂的布局更加合理。(</a:t>
            </a:r>
            <a:r>
              <a:rPr lang="zh-CN" altLang="en-US" sz="3200">
                <a:solidFill>
                  <a:schemeClr val="tx2">
                    <a:lumMod val="25000"/>
                  </a:schemeClr>
                </a:solidFill>
                <a:effectLst/>
                <a:latin typeface="Tahoma" panose="020B0604030504040204" pitchFamily="34" charset="0"/>
                <a:ea typeface="宋体" panose="02010600030101010101" pitchFamily="2" charset="-122"/>
                <a:sym typeface="+mn-ea"/>
              </a:rPr>
              <a:t>经济性</a:t>
            </a:r>
            <a:r>
              <a:rPr lang="en-US" altLang="zh-CN" sz="3200">
                <a:solidFill>
                  <a:schemeClr val="tx2">
                    <a:lumMod val="25000"/>
                  </a:schemeClr>
                </a:solidFill>
                <a:effectLst/>
                <a:latin typeface="Tahoma" panose="020B0604030504040204" pitchFamily="34" charset="0"/>
                <a:ea typeface="宋体" panose="02010600030101010101" pitchFamily="2" charset="-122"/>
                <a:sym typeface="+mn-ea"/>
              </a:rPr>
              <a:t>)</a:t>
            </a:r>
          </a:p>
          <a:p>
            <a:pPr marL="0" algn="l">
              <a:spcBef>
                <a:spcPts val="1000"/>
              </a:spcBef>
              <a:buSzPct val="60000"/>
              <a:buNone/>
            </a:pPr>
            <a:endParaRPr lang="zh-CN" altLang="en-US" sz="3200" b="1" i="1">
              <a:solidFill>
                <a:schemeClr val="tx1"/>
              </a:solidFill>
              <a:effectLst>
                <a:outerShdw blurRad="38100" dist="38100" dir="2700000" algn="tl">
                  <a:srgbClr val="000000">
                    <a:alpha val="43137"/>
                  </a:srgbClr>
                </a:outerShdw>
              </a:effectLst>
              <a:latin typeface="Times New Roman" panose="02020603050405020304" pitchFamily="18" charset="0"/>
              <a:ea typeface="宋体" panose="02010600030101010101" pitchFamily="2" charset="-122"/>
              <a:cs typeface="+mj-cs"/>
              <a:sym typeface="+mn-ea"/>
            </a:endParaRPr>
          </a:p>
        </p:txBody>
      </p:sp>
    </p:spTree>
    <p:custDataLst>
      <p:tags r:id="rId1"/>
    </p:custData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3" name="文本框 73732"/>
          <p:cNvSpPr txBox="1"/>
          <p:nvPr/>
        </p:nvSpPr>
        <p:spPr>
          <a:xfrm>
            <a:off x="598805" y="701675"/>
            <a:ext cx="7900670" cy="645160"/>
          </a:xfrm>
          <a:prstGeom prst="rect">
            <a:avLst/>
          </a:prstGeom>
          <a:noFill/>
          <a:ln w="9525">
            <a:noFill/>
          </a:ln>
        </p:spPr>
        <p:txBody>
          <a:bodyPr wrap="square">
            <a:spAutoFit/>
          </a:bodyPr>
          <a:lstStyle/>
          <a:p>
            <a:pPr indent="0">
              <a:spcBef>
                <a:spcPct val="50000"/>
              </a:spcBef>
              <a:buClr>
                <a:srgbClr val="FF00FF"/>
              </a:buClr>
              <a:buFont typeface="Wingdings" panose="05000000000000000000" pitchFamily="2" charset="2"/>
              <a:buNone/>
            </a:pPr>
            <a:r>
              <a:rPr lang="zh-CN" altLang="en-US" sz="3600" b="1" i="1">
                <a:effectLst>
                  <a:outerShdw blurRad="38100" dist="38100" dir="2700000" algn="tl">
                    <a:srgbClr val="000000">
                      <a:alpha val="43137"/>
                    </a:srgbClr>
                  </a:outerShdw>
                </a:effectLst>
                <a:latin typeface="Times New Roman" panose="02020603050405020304" pitchFamily="18" charset="0"/>
                <a:ea typeface="宋体" panose="02010600030101010101" pitchFamily="2" charset="-122"/>
                <a:cs typeface="+mj-cs"/>
              </a:rPr>
              <a:t>三、同步发电机的并联运行</a:t>
            </a:r>
          </a:p>
        </p:txBody>
      </p:sp>
      <p:sp>
        <p:nvSpPr>
          <p:cNvPr id="73734" name="文本框 73733"/>
          <p:cNvSpPr txBox="1"/>
          <p:nvPr/>
        </p:nvSpPr>
        <p:spPr>
          <a:xfrm>
            <a:off x="850265" y="1423035"/>
            <a:ext cx="8519795" cy="977265"/>
          </a:xfrm>
          <a:prstGeom prst="rect">
            <a:avLst/>
          </a:prstGeom>
          <a:noFill/>
          <a:ln w="9525">
            <a:noFill/>
          </a:ln>
        </p:spPr>
        <p:txBody>
          <a:bodyPr wrap="square">
            <a:spAutoFit/>
          </a:bodyPr>
          <a:lstStyle/>
          <a:p>
            <a:pPr marL="457200" indent="-457200" algn="just">
              <a:lnSpc>
                <a:spcPct val="180000"/>
              </a:lnSpc>
              <a:spcBef>
                <a:spcPct val="20000"/>
              </a:spcBef>
              <a:buClr>
                <a:schemeClr val="accent2"/>
              </a:buClr>
              <a:buSzPct val="80000"/>
              <a:buFont typeface="Arial" panose="020B0604020202020204" pitchFamily="34" charset="0"/>
              <a:buChar char="•"/>
            </a:pPr>
            <a:r>
              <a:rPr lang="en-US" altLang="zh-CN" sz="3200">
                <a:solidFill>
                  <a:schemeClr val="tx2">
                    <a:lumMod val="25000"/>
                  </a:schemeClr>
                </a:solidFill>
                <a:effectLst/>
                <a:latin typeface="Tahoma" panose="020B0604030504040204" pitchFamily="34" charset="0"/>
                <a:ea typeface="宋体" panose="02010600030101010101" pitchFamily="2" charset="-122"/>
              </a:rPr>
              <a:t>通常是指同步发电机与无</a:t>
            </a:r>
            <a:r>
              <a:rPr lang="zh-CN" altLang="en-US" sz="3200">
                <a:solidFill>
                  <a:schemeClr val="tx2">
                    <a:lumMod val="25000"/>
                  </a:schemeClr>
                </a:solidFill>
                <a:effectLst/>
                <a:latin typeface="Tahoma" panose="020B0604030504040204" pitchFamily="34" charset="0"/>
                <a:ea typeface="宋体" panose="02010600030101010101" pitchFamily="2" charset="-122"/>
              </a:rPr>
              <a:t>穷</a:t>
            </a:r>
            <a:r>
              <a:rPr lang="en-US" altLang="zh-CN" sz="3200">
                <a:solidFill>
                  <a:schemeClr val="tx2">
                    <a:lumMod val="25000"/>
                  </a:schemeClr>
                </a:solidFill>
                <a:effectLst/>
                <a:latin typeface="Tahoma" panose="020B0604030504040204" pitchFamily="34" charset="0"/>
                <a:ea typeface="宋体" panose="02010600030101010101" pitchFamily="2" charset="-122"/>
              </a:rPr>
              <a:t>大电网并联运行。</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3733"/>
                                        </p:tgtEl>
                                        <p:attrNameLst>
                                          <p:attrName>style.visibility</p:attrName>
                                        </p:attrNameLst>
                                      </p:cBhvr>
                                      <p:to>
                                        <p:strVal val="visible"/>
                                      </p:to>
                                    </p:set>
                                    <p:anim calcmode="lin" valueType="num">
                                      <p:cBhvr additive="base">
                                        <p:cTn id="7" dur="500" fill="hold"/>
                                        <p:tgtEl>
                                          <p:spTgt spid="73733"/>
                                        </p:tgtEl>
                                        <p:attrNameLst>
                                          <p:attrName>ppt_x</p:attrName>
                                        </p:attrNameLst>
                                      </p:cBhvr>
                                      <p:tavLst>
                                        <p:tav tm="0">
                                          <p:val>
                                            <p:strVal val="#ppt_x"/>
                                          </p:val>
                                        </p:tav>
                                        <p:tav tm="100000">
                                          <p:val>
                                            <p:strVal val="#ppt_x"/>
                                          </p:val>
                                        </p:tav>
                                      </p:tavLst>
                                    </p:anim>
                                    <p:anim calcmode="lin" valueType="num">
                                      <p:cBhvr additive="base">
                                        <p:cTn id="8" dur="500" fill="hold"/>
                                        <p:tgtEl>
                                          <p:spTgt spid="7373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3734"/>
                                        </p:tgtEl>
                                        <p:attrNameLst>
                                          <p:attrName>style.visibility</p:attrName>
                                        </p:attrNameLst>
                                      </p:cBhvr>
                                      <p:to>
                                        <p:strVal val="visible"/>
                                      </p:to>
                                    </p:set>
                                    <p:anim calcmode="lin" valueType="num">
                                      <p:cBhvr additive="base">
                                        <p:cTn id="13" dur="500" fill="hold"/>
                                        <p:tgtEl>
                                          <p:spTgt spid="73734"/>
                                        </p:tgtEl>
                                        <p:attrNameLst>
                                          <p:attrName>ppt_x</p:attrName>
                                        </p:attrNameLst>
                                      </p:cBhvr>
                                      <p:tavLst>
                                        <p:tav tm="0">
                                          <p:val>
                                            <p:strVal val="#ppt_x"/>
                                          </p:val>
                                        </p:tav>
                                        <p:tav tm="100000">
                                          <p:val>
                                            <p:strVal val="#ppt_x"/>
                                          </p:val>
                                        </p:tav>
                                      </p:tavLst>
                                    </p:anim>
                                    <p:anim calcmode="lin" valueType="num">
                                      <p:cBhvr additive="base">
                                        <p:cTn id="14" dur="500" fill="hold"/>
                                        <p:tgtEl>
                                          <p:spTgt spid="7373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3" grpId="0"/>
      <p:bldP spid="7373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标题 96257"/>
          <p:cNvSpPr>
            <a:spLocks noGrp="1"/>
          </p:cNvSpPr>
          <p:nvPr>
            <p:ph type="title"/>
          </p:nvPr>
        </p:nvSpPr>
        <p:spPr>
          <a:xfrm>
            <a:off x="823913" y="498158"/>
            <a:ext cx="6153150" cy="709612"/>
          </a:xfrm>
        </p:spPr>
        <p:txBody>
          <a:bodyPr anchor="b">
            <a:normAutofit/>
          </a:bodyPr>
          <a:lstStyle/>
          <a:p>
            <a:r>
              <a:rPr lang="zh-CN" altLang="en-US" sz="3600" b="1" i="1">
                <a:latin typeface="Times New Roman" panose="02020603050405020304" pitchFamily="18" charset="0"/>
                <a:ea typeface="宋体" panose="02010600030101010101" pitchFamily="2" charset="-122"/>
              </a:rPr>
              <a:t>6.4.1  投入并联的条件和方法</a:t>
            </a:r>
            <a:endParaRPr lang="zh-CN" altLang="en-US" sz="3600" b="1">
              <a:solidFill>
                <a:srgbClr val="3916EA"/>
              </a:solidFill>
              <a:latin typeface="Copperplate Gothic Bold" pitchFamily="34" charset="0"/>
              <a:ea typeface="华文中宋" pitchFamily="2" charset="-122"/>
            </a:endParaRPr>
          </a:p>
        </p:txBody>
      </p:sp>
      <p:sp>
        <p:nvSpPr>
          <p:cNvPr id="96259" name="文本占位符 96258"/>
          <p:cNvSpPr>
            <a:spLocks noGrp="1"/>
          </p:cNvSpPr>
          <p:nvPr>
            <p:ph type="body" sz="half" idx="1"/>
          </p:nvPr>
        </p:nvSpPr>
        <p:spPr>
          <a:xfrm>
            <a:off x="6343650" y="2407285"/>
            <a:ext cx="5130165" cy="3270885"/>
          </a:xfrm>
        </p:spPr>
        <p:txBody>
          <a:bodyPr>
            <a:normAutofit lnSpcReduction="10000"/>
          </a:bodyPr>
          <a:lstStyle/>
          <a:p>
            <a:pPr marL="457200" indent="-457200">
              <a:buFont typeface="+mj-ea"/>
              <a:buAutoNum type="circleNumDbPlain"/>
            </a:pPr>
            <a:r>
              <a:rPr sz="2400" b="1" spc="195" dirty="0">
                <a:solidFill>
                  <a:schemeClr val="tx1"/>
                </a:solidFill>
                <a:latin typeface="黑体" panose="02010609060101010101" pitchFamily="2" charset="-122"/>
                <a:cs typeface="黑体" panose="02010609060101010101" pitchFamily="2" charset="-122"/>
                <a:sym typeface="+mn-ea"/>
              </a:rPr>
              <a:t>波</a:t>
            </a:r>
            <a:r>
              <a:rPr sz="2400" b="1" spc="185" dirty="0">
                <a:solidFill>
                  <a:schemeClr val="tx1"/>
                </a:solidFill>
                <a:latin typeface="黑体" panose="02010609060101010101" pitchFamily="2" charset="-122"/>
                <a:cs typeface="黑体" panose="02010609060101010101" pitchFamily="2" charset="-122"/>
                <a:sym typeface="+mn-ea"/>
              </a:rPr>
              <a:t>形相</a:t>
            </a:r>
            <a:r>
              <a:rPr sz="2400" b="1" spc="-10" dirty="0">
                <a:solidFill>
                  <a:schemeClr val="tx1"/>
                </a:solidFill>
                <a:latin typeface="黑体" panose="02010609060101010101" pitchFamily="2" charset="-122"/>
                <a:cs typeface="黑体" panose="02010609060101010101" pitchFamily="2" charset="-122"/>
                <a:sym typeface="+mn-ea"/>
              </a:rPr>
              <a:t>同</a:t>
            </a:r>
          </a:p>
          <a:p>
            <a:pPr marL="457200" indent="-457200">
              <a:buFont typeface="+mj-ea"/>
              <a:buAutoNum type="circleNumDbPlain"/>
            </a:pPr>
            <a:r>
              <a:rPr sz="2400" b="1" spc="195" dirty="0">
                <a:solidFill>
                  <a:schemeClr val="tx1"/>
                </a:solidFill>
                <a:latin typeface="黑体" panose="02010609060101010101" pitchFamily="2" charset="-122"/>
                <a:cs typeface="黑体" panose="02010609060101010101" pitchFamily="2" charset="-122"/>
                <a:sym typeface="+mn-ea"/>
              </a:rPr>
              <a:t>频</a:t>
            </a:r>
            <a:r>
              <a:rPr sz="2400" b="1" spc="185" dirty="0">
                <a:solidFill>
                  <a:schemeClr val="tx1"/>
                </a:solidFill>
                <a:latin typeface="黑体" panose="02010609060101010101" pitchFamily="2" charset="-122"/>
                <a:cs typeface="黑体" panose="02010609060101010101" pitchFamily="2" charset="-122"/>
                <a:sym typeface="+mn-ea"/>
              </a:rPr>
              <a:t>率相</a:t>
            </a:r>
            <a:r>
              <a:rPr sz="2400" b="1" spc="-10" dirty="0">
                <a:solidFill>
                  <a:schemeClr val="tx1"/>
                </a:solidFill>
                <a:latin typeface="黑体" panose="02010609060101010101" pitchFamily="2" charset="-122"/>
                <a:cs typeface="黑体" panose="02010609060101010101" pitchFamily="2" charset="-122"/>
                <a:sym typeface="+mn-ea"/>
              </a:rPr>
              <a:t>同</a:t>
            </a:r>
          </a:p>
          <a:p>
            <a:pPr marL="457200" indent="-457200">
              <a:buFont typeface="+mj-ea"/>
              <a:buAutoNum type="circleNumDbPlain"/>
            </a:pPr>
            <a:r>
              <a:rPr sz="2400" b="1" spc="195" dirty="0">
                <a:solidFill>
                  <a:schemeClr val="tx1"/>
                </a:solidFill>
                <a:latin typeface="黑体" panose="02010609060101010101" pitchFamily="2" charset="-122"/>
                <a:cs typeface="黑体" panose="02010609060101010101" pitchFamily="2" charset="-122"/>
                <a:sym typeface="+mn-ea"/>
              </a:rPr>
              <a:t>幅</a:t>
            </a:r>
            <a:r>
              <a:rPr sz="2400" b="1" spc="185" dirty="0">
                <a:solidFill>
                  <a:schemeClr val="tx1"/>
                </a:solidFill>
                <a:latin typeface="黑体" panose="02010609060101010101" pitchFamily="2" charset="-122"/>
                <a:cs typeface="黑体" panose="02010609060101010101" pitchFamily="2" charset="-122"/>
                <a:sym typeface="+mn-ea"/>
              </a:rPr>
              <a:t>值相</a:t>
            </a:r>
            <a:r>
              <a:rPr sz="2400" b="1" spc="-10" dirty="0">
                <a:solidFill>
                  <a:schemeClr val="tx1"/>
                </a:solidFill>
                <a:latin typeface="黑体" panose="02010609060101010101" pitchFamily="2" charset="-122"/>
                <a:cs typeface="黑体" panose="02010609060101010101" pitchFamily="2" charset="-122"/>
                <a:sym typeface="+mn-ea"/>
              </a:rPr>
              <a:t>同</a:t>
            </a:r>
          </a:p>
          <a:p>
            <a:pPr marL="457200" indent="-457200">
              <a:buFont typeface="+mj-ea"/>
              <a:buAutoNum type="circleNumDbPlain"/>
            </a:pPr>
            <a:r>
              <a:rPr sz="2400" b="1" spc="195" dirty="0">
                <a:solidFill>
                  <a:schemeClr val="tx1"/>
                </a:solidFill>
                <a:latin typeface="黑体" panose="02010609060101010101" pitchFamily="2" charset="-122"/>
                <a:cs typeface="黑体" panose="02010609060101010101" pitchFamily="2" charset="-122"/>
                <a:sym typeface="+mn-ea"/>
              </a:rPr>
              <a:t>相</a:t>
            </a:r>
            <a:r>
              <a:rPr sz="2400" b="1" spc="185" dirty="0">
                <a:solidFill>
                  <a:schemeClr val="tx1"/>
                </a:solidFill>
                <a:latin typeface="黑体" panose="02010609060101010101" pitchFamily="2" charset="-122"/>
                <a:cs typeface="黑体" panose="02010609060101010101" pitchFamily="2" charset="-122"/>
                <a:sym typeface="+mn-ea"/>
              </a:rPr>
              <a:t>位相</a:t>
            </a:r>
            <a:r>
              <a:rPr sz="2400" b="1" spc="-10" dirty="0">
                <a:solidFill>
                  <a:schemeClr val="tx1"/>
                </a:solidFill>
                <a:latin typeface="黑体" panose="02010609060101010101" pitchFamily="2" charset="-122"/>
                <a:cs typeface="黑体" panose="02010609060101010101" pitchFamily="2" charset="-122"/>
                <a:sym typeface="+mn-ea"/>
              </a:rPr>
              <a:t>同</a:t>
            </a:r>
          </a:p>
          <a:p>
            <a:pPr marL="457200" indent="-457200">
              <a:buFont typeface="+mj-ea"/>
              <a:buAutoNum type="circleNumDbPlain"/>
            </a:pPr>
            <a:r>
              <a:rPr sz="2400" b="1" spc="195" dirty="0">
                <a:solidFill>
                  <a:schemeClr val="tx1"/>
                </a:solidFill>
                <a:latin typeface="黑体" panose="02010609060101010101" pitchFamily="2" charset="-122"/>
                <a:cs typeface="黑体" panose="02010609060101010101" pitchFamily="2" charset="-122"/>
                <a:sym typeface="+mn-ea"/>
              </a:rPr>
              <a:t>相</a:t>
            </a:r>
            <a:r>
              <a:rPr sz="2400" b="1" spc="185" dirty="0">
                <a:solidFill>
                  <a:schemeClr val="tx1"/>
                </a:solidFill>
                <a:latin typeface="黑体" panose="02010609060101010101" pitchFamily="2" charset="-122"/>
                <a:cs typeface="黑体" panose="02010609060101010101" pitchFamily="2" charset="-122"/>
                <a:sym typeface="+mn-ea"/>
              </a:rPr>
              <a:t>序相</a:t>
            </a:r>
            <a:r>
              <a:rPr sz="2400" b="1" spc="-10" dirty="0">
                <a:solidFill>
                  <a:schemeClr val="tx1"/>
                </a:solidFill>
                <a:latin typeface="黑体" panose="02010609060101010101" pitchFamily="2" charset="-122"/>
                <a:cs typeface="黑体" panose="02010609060101010101" pitchFamily="2" charset="-122"/>
                <a:sym typeface="+mn-ea"/>
              </a:rPr>
              <a:t>同</a:t>
            </a:r>
            <a:r>
              <a:rPr lang="en-US" altLang="zh-CN" sz="2400" b="1">
                <a:sym typeface="+mn-ea"/>
              </a:rPr>
              <a:t>(</a:t>
            </a:r>
            <a:r>
              <a:rPr lang="zh-CN" altLang="en-US" sz="2400" b="1" dirty="0">
                <a:solidFill>
                  <a:schemeClr val="hlink"/>
                </a:solidFill>
                <a:sym typeface="+mn-ea"/>
              </a:rPr>
              <a:t>相序一致是绝对条件</a:t>
            </a:r>
            <a:r>
              <a:rPr lang="en-US" altLang="zh-CN" sz="2400" b="1">
                <a:sym typeface="+mn-ea"/>
              </a:rPr>
              <a:t>)</a:t>
            </a:r>
            <a:endParaRPr sz="2400">
              <a:solidFill>
                <a:srgbClr val="C00000"/>
              </a:solidFill>
              <a:latin typeface="黑体" panose="02010609060101010101" pitchFamily="2" charset="-122"/>
              <a:cs typeface="黑体" panose="02010609060101010101" pitchFamily="2" charset="-122"/>
            </a:endParaRPr>
          </a:p>
          <a:p>
            <a:pPr marL="457200" indent="-457200"/>
            <a:endParaRPr lang="zh-CN" altLang="en-US" b="1" dirty="0"/>
          </a:p>
          <a:p>
            <a:pPr marL="0" indent="0">
              <a:buNone/>
            </a:pPr>
            <a:endParaRPr lang="en-US" altLang="zh-CN" b="1"/>
          </a:p>
        </p:txBody>
      </p:sp>
      <p:pic>
        <p:nvPicPr>
          <p:cNvPr id="4" name="图片 3" descr="QQ截图20181007182937"/>
          <p:cNvPicPr>
            <a:picLocks noChangeAspect="1"/>
          </p:cNvPicPr>
          <p:nvPr/>
        </p:nvPicPr>
        <p:blipFill>
          <a:blip r:embed="rId5"/>
          <a:srcRect l="497" t="695" r="1884" b="2178"/>
          <a:stretch>
            <a:fillRect/>
          </a:stretch>
        </p:blipFill>
        <p:spPr>
          <a:xfrm>
            <a:off x="967740" y="2407285"/>
            <a:ext cx="5191125" cy="3141345"/>
          </a:xfrm>
          <a:prstGeom prst="rect">
            <a:avLst/>
          </a:prstGeom>
        </p:spPr>
      </p:pic>
      <p:sp>
        <p:nvSpPr>
          <p:cNvPr id="11" name="文本框 10"/>
          <p:cNvSpPr txBox="1"/>
          <p:nvPr/>
        </p:nvSpPr>
        <p:spPr>
          <a:xfrm>
            <a:off x="893445" y="1372235"/>
            <a:ext cx="9884410" cy="1198880"/>
          </a:xfrm>
          <a:prstGeom prst="rect">
            <a:avLst/>
          </a:prstGeom>
          <a:noFill/>
        </p:spPr>
        <p:txBody>
          <a:bodyPr wrap="square" rtlCol="0">
            <a:spAutoFit/>
          </a:bodyPr>
          <a:lstStyle/>
          <a:p>
            <a:pPr algn="l"/>
            <a:r>
              <a:rPr lang="zh-CN" sz="2400" b="1" spc="195" dirty="0">
                <a:solidFill>
                  <a:srgbClr val="C00000"/>
                </a:solidFill>
                <a:latin typeface="黑体" panose="02010609060101010101" pitchFamily="2" charset="-122"/>
                <a:cs typeface="黑体" panose="02010609060101010101" pitchFamily="2" charset="-122"/>
                <a:sym typeface="+mn-ea"/>
              </a:rPr>
              <a:t>条件：</a:t>
            </a:r>
            <a:r>
              <a:rPr sz="2400" b="1" spc="195" dirty="0">
                <a:solidFill>
                  <a:srgbClr val="C00000"/>
                </a:solidFill>
                <a:latin typeface="黑体" panose="02010609060101010101" pitchFamily="2" charset="-122"/>
                <a:cs typeface="黑体" panose="02010609060101010101" pitchFamily="2" charset="-122"/>
                <a:sym typeface="+mn-ea"/>
              </a:rPr>
              <a:t>发</a:t>
            </a:r>
            <a:r>
              <a:rPr sz="2400" b="1" spc="185" dirty="0">
                <a:solidFill>
                  <a:srgbClr val="C00000"/>
                </a:solidFill>
                <a:latin typeface="黑体" panose="02010609060101010101" pitchFamily="2" charset="-122"/>
                <a:cs typeface="黑体" panose="02010609060101010101" pitchFamily="2" charset="-122"/>
                <a:sym typeface="+mn-ea"/>
              </a:rPr>
              <a:t>电机</a:t>
            </a:r>
            <a:r>
              <a:rPr sz="2400" b="1" spc="195" dirty="0">
                <a:solidFill>
                  <a:srgbClr val="C00000"/>
                </a:solidFill>
                <a:latin typeface="黑体" panose="02010609060101010101" pitchFamily="2" charset="-122"/>
                <a:cs typeface="黑体" panose="02010609060101010101" pitchFamily="2" charset="-122"/>
                <a:sym typeface="+mn-ea"/>
              </a:rPr>
              <a:t>端</a:t>
            </a:r>
            <a:r>
              <a:rPr sz="2400" b="1" spc="185" dirty="0">
                <a:solidFill>
                  <a:srgbClr val="C00000"/>
                </a:solidFill>
                <a:latin typeface="黑体" panose="02010609060101010101" pitchFamily="2" charset="-122"/>
                <a:cs typeface="黑体" panose="02010609060101010101" pitchFamily="2" charset="-122"/>
                <a:sym typeface="+mn-ea"/>
              </a:rPr>
              <a:t>各</a:t>
            </a:r>
            <a:r>
              <a:rPr sz="2400" b="1" spc="195" dirty="0">
                <a:solidFill>
                  <a:srgbClr val="C00000"/>
                </a:solidFill>
                <a:latin typeface="黑体" panose="02010609060101010101" pitchFamily="2" charset="-122"/>
                <a:cs typeface="黑体" panose="02010609060101010101" pitchFamily="2" charset="-122"/>
                <a:sym typeface="+mn-ea"/>
              </a:rPr>
              <a:t>相</a:t>
            </a:r>
            <a:r>
              <a:rPr sz="2400" b="1" spc="185" dirty="0">
                <a:solidFill>
                  <a:srgbClr val="C00000"/>
                </a:solidFill>
                <a:latin typeface="黑体" panose="02010609060101010101" pitchFamily="2" charset="-122"/>
                <a:cs typeface="黑体" panose="02010609060101010101" pitchFamily="2" charset="-122"/>
                <a:sym typeface="+mn-ea"/>
              </a:rPr>
              <a:t>电动</a:t>
            </a:r>
            <a:r>
              <a:rPr sz="2400" b="1" spc="195" dirty="0">
                <a:solidFill>
                  <a:srgbClr val="C00000"/>
                </a:solidFill>
                <a:latin typeface="黑体" panose="02010609060101010101" pitchFamily="2" charset="-122"/>
                <a:cs typeface="黑体" panose="02010609060101010101" pitchFamily="2" charset="-122"/>
                <a:sym typeface="+mn-ea"/>
              </a:rPr>
              <a:t>势</a:t>
            </a:r>
            <a:r>
              <a:rPr sz="2400" b="1" spc="185" dirty="0">
                <a:solidFill>
                  <a:srgbClr val="C00000"/>
                </a:solidFill>
                <a:latin typeface="黑体" panose="02010609060101010101" pitchFamily="2" charset="-122"/>
                <a:cs typeface="黑体" panose="02010609060101010101" pitchFamily="2" charset="-122"/>
                <a:sym typeface="+mn-ea"/>
              </a:rPr>
              <a:t>的</a:t>
            </a:r>
            <a:r>
              <a:rPr sz="2400" b="1" spc="195" dirty="0">
                <a:solidFill>
                  <a:srgbClr val="C00000"/>
                </a:solidFill>
                <a:latin typeface="黑体" panose="02010609060101010101" pitchFamily="2" charset="-122"/>
                <a:cs typeface="黑体" panose="02010609060101010101" pitchFamily="2" charset="-122"/>
                <a:sym typeface="+mn-ea"/>
              </a:rPr>
              <a:t>瞬</a:t>
            </a:r>
            <a:r>
              <a:rPr sz="2400" b="1" spc="185" dirty="0">
                <a:solidFill>
                  <a:srgbClr val="C00000"/>
                </a:solidFill>
                <a:latin typeface="黑体" panose="02010609060101010101" pitchFamily="2" charset="-122"/>
                <a:cs typeface="黑体" panose="02010609060101010101" pitchFamily="2" charset="-122"/>
                <a:sym typeface="+mn-ea"/>
              </a:rPr>
              <a:t>时值</a:t>
            </a:r>
            <a:r>
              <a:rPr sz="2400" b="1" spc="195" dirty="0">
                <a:solidFill>
                  <a:srgbClr val="C00000"/>
                </a:solidFill>
                <a:latin typeface="黑体" panose="02010609060101010101" pitchFamily="2" charset="-122"/>
                <a:cs typeface="黑体" panose="02010609060101010101" pitchFamily="2" charset="-122"/>
                <a:sym typeface="+mn-ea"/>
              </a:rPr>
              <a:t>要</a:t>
            </a:r>
            <a:r>
              <a:rPr sz="2400" b="1" spc="185" dirty="0">
                <a:solidFill>
                  <a:srgbClr val="C00000"/>
                </a:solidFill>
                <a:latin typeface="黑体" panose="02010609060101010101" pitchFamily="2" charset="-122"/>
                <a:cs typeface="黑体" panose="02010609060101010101" pitchFamily="2" charset="-122"/>
                <a:sym typeface="+mn-ea"/>
              </a:rPr>
              <a:t>与</a:t>
            </a:r>
            <a:r>
              <a:rPr sz="2400" b="1" spc="195" dirty="0">
                <a:solidFill>
                  <a:srgbClr val="C00000"/>
                </a:solidFill>
                <a:latin typeface="黑体" panose="02010609060101010101" pitchFamily="2" charset="-122"/>
                <a:cs typeface="黑体" panose="02010609060101010101" pitchFamily="2" charset="-122"/>
                <a:sym typeface="+mn-ea"/>
              </a:rPr>
              <a:t>电</a:t>
            </a:r>
            <a:r>
              <a:rPr sz="2400" b="1" spc="185" dirty="0">
                <a:solidFill>
                  <a:srgbClr val="C00000"/>
                </a:solidFill>
                <a:latin typeface="黑体" panose="02010609060101010101" pitchFamily="2" charset="-122"/>
                <a:cs typeface="黑体" panose="02010609060101010101" pitchFamily="2" charset="-122"/>
                <a:sym typeface="+mn-ea"/>
              </a:rPr>
              <a:t>网端</a:t>
            </a:r>
            <a:r>
              <a:rPr sz="2400" b="1" spc="195" dirty="0">
                <a:solidFill>
                  <a:srgbClr val="C00000"/>
                </a:solidFill>
                <a:latin typeface="黑体" panose="02010609060101010101" pitchFamily="2" charset="-122"/>
                <a:cs typeface="黑体" panose="02010609060101010101" pitchFamily="2" charset="-122"/>
                <a:sym typeface="+mn-ea"/>
              </a:rPr>
              <a:t>对</a:t>
            </a:r>
            <a:r>
              <a:rPr sz="2400" b="1" spc="185" dirty="0">
                <a:solidFill>
                  <a:srgbClr val="C00000"/>
                </a:solidFill>
                <a:latin typeface="黑体" panose="02010609060101010101" pitchFamily="2" charset="-122"/>
                <a:cs typeface="黑体" panose="02010609060101010101" pitchFamily="2" charset="-122"/>
                <a:sym typeface="+mn-ea"/>
              </a:rPr>
              <a:t>应</a:t>
            </a:r>
            <a:r>
              <a:rPr sz="2400" b="1" spc="195" dirty="0">
                <a:solidFill>
                  <a:srgbClr val="C00000"/>
                </a:solidFill>
                <a:latin typeface="黑体" panose="02010609060101010101" pitchFamily="2" charset="-122"/>
                <a:cs typeface="黑体" panose="02010609060101010101" pitchFamily="2" charset="-122"/>
                <a:sym typeface="+mn-ea"/>
              </a:rPr>
              <a:t>相</a:t>
            </a:r>
            <a:r>
              <a:rPr sz="2400" b="1" spc="185" dirty="0">
                <a:solidFill>
                  <a:srgbClr val="C00000"/>
                </a:solidFill>
                <a:latin typeface="黑体" panose="02010609060101010101" pitchFamily="2" charset="-122"/>
                <a:cs typeface="黑体" panose="02010609060101010101" pitchFamily="2" charset="-122"/>
                <a:sym typeface="+mn-ea"/>
              </a:rPr>
              <a:t>电</a:t>
            </a:r>
            <a:r>
              <a:rPr sz="2400" b="1" spc="-10" dirty="0">
                <a:solidFill>
                  <a:srgbClr val="C00000"/>
                </a:solidFill>
                <a:latin typeface="黑体" panose="02010609060101010101" pitchFamily="2" charset="-122"/>
                <a:cs typeface="黑体" panose="02010609060101010101" pitchFamily="2" charset="-122"/>
                <a:sym typeface="+mn-ea"/>
              </a:rPr>
              <a:t>压</a:t>
            </a:r>
            <a:r>
              <a:rPr sz="2400" b="1" spc="195" dirty="0">
                <a:solidFill>
                  <a:srgbClr val="C00000"/>
                </a:solidFill>
                <a:latin typeface="黑体" panose="02010609060101010101" pitchFamily="2" charset="-122"/>
                <a:cs typeface="黑体" panose="02010609060101010101" pitchFamily="2" charset="-122"/>
                <a:sym typeface="+mn-ea"/>
              </a:rPr>
              <a:t>的</a:t>
            </a:r>
            <a:r>
              <a:rPr sz="2400" b="1" spc="185" dirty="0">
                <a:solidFill>
                  <a:srgbClr val="C00000"/>
                </a:solidFill>
                <a:latin typeface="黑体" panose="02010609060101010101" pitchFamily="2" charset="-122"/>
                <a:cs typeface="黑体" panose="02010609060101010101" pitchFamily="2" charset="-122"/>
                <a:sym typeface="+mn-ea"/>
              </a:rPr>
              <a:t>瞬时</a:t>
            </a:r>
            <a:r>
              <a:rPr sz="2400" b="1" spc="195" dirty="0">
                <a:solidFill>
                  <a:srgbClr val="C00000"/>
                </a:solidFill>
                <a:latin typeface="黑体" panose="02010609060101010101" pitchFamily="2" charset="-122"/>
                <a:cs typeface="黑体" panose="02010609060101010101" pitchFamily="2" charset="-122"/>
                <a:sym typeface="+mn-ea"/>
              </a:rPr>
              <a:t>值</a:t>
            </a:r>
            <a:r>
              <a:rPr sz="2400" b="1" spc="185" dirty="0">
                <a:solidFill>
                  <a:srgbClr val="C00000"/>
                </a:solidFill>
                <a:latin typeface="黑体" panose="02010609060101010101" pitchFamily="2" charset="-122"/>
                <a:cs typeface="黑体" panose="02010609060101010101" pitchFamily="2" charset="-122"/>
                <a:sym typeface="+mn-ea"/>
              </a:rPr>
              <a:t>完</a:t>
            </a:r>
            <a:r>
              <a:rPr sz="2400" b="1" spc="195" dirty="0">
                <a:solidFill>
                  <a:srgbClr val="C00000"/>
                </a:solidFill>
                <a:latin typeface="黑体" panose="02010609060101010101" pitchFamily="2" charset="-122"/>
                <a:cs typeface="黑体" panose="02010609060101010101" pitchFamily="2" charset="-122"/>
                <a:sym typeface="+mn-ea"/>
              </a:rPr>
              <a:t>全</a:t>
            </a:r>
            <a:r>
              <a:rPr sz="2400" b="1" spc="185" dirty="0">
                <a:solidFill>
                  <a:srgbClr val="C00000"/>
                </a:solidFill>
                <a:latin typeface="黑体" panose="02010609060101010101" pitchFamily="2" charset="-122"/>
                <a:cs typeface="黑体" panose="02010609060101010101" pitchFamily="2" charset="-122"/>
                <a:sym typeface="+mn-ea"/>
              </a:rPr>
              <a:t>一致</a:t>
            </a:r>
            <a:r>
              <a:rPr lang="zh-CN" sz="2400" b="1" spc="185" dirty="0">
                <a:solidFill>
                  <a:srgbClr val="C00000"/>
                </a:solidFill>
                <a:latin typeface="黑体" panose="02010609060101010101" pitchFamily="2" charset="-122"/>
                <a:cs typeface="黑体" panose="02010609060101010101" pitchFamily="2" charset="-122"/>
                <a:sym typeface="+mn-ea"/>
              </a:rPr>
              <a:t>。</a:t>
            </a:r>
            <a:r>
              <a:rPr sz="2400" b="1" spc="-10" dirty="0">
                <a:solidFill>
                  <a:srgbClr val="C00000"/>
                </a:solidFill>
                <a:latin typeface="黑体" panose="02010609060101010101" pitchFamily="2" charset="-122"/>
                <a:cs typeface="黑体" panose="02010609060101010101" pitchFamily="2" charset="-122"/>
                <a:sym typeface="+mn-ea"/>
              </a:rPr>
              <a:t>即</a:t>
            </a:r>
          </a:p>
          <a:p>
            <a:endParaRPr lang="zh-CN" altLang="en-US" sz="2400" b="1" spc="-10" dirty="0">
              <a:solidFill>
                <a:srgbClr val="C00000"/>
              </a:solidFill>
              <a:latin typeface="黑体" panose="02010609060101010101" pitchFamily="2" charset="-122"/>
              <a:cs typeface="黑体" panose="02010609060101010101" pitchFamily="2" charset="-122"/>
              <a:sym typeface="+mn-ea"/>
            </a:endParaRPr>
          </a:p>
        </p:txBody>
      </p:sp>
    </p:spTree>
    <p:custDataLst>
      <p:tags r:id="rId1"/>
    </p:custDataLst>
  </p:cSld>
  <p:clrMapOvr>
    <a:masterClrMapping/>
  </p:clrMapOvr>
  <p:transition spd="slow">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96258"/>
                                        </p:tgtEl>
                                        <p:attrNameLst>
                                          <p:attrName>style.visibility</p:attrName>
                                        </p:attrNameLst>
                                      </p:cBhvr>
                                      <p:to>
                                        <p:strVal val="visible"/>
                                      </p:to>
                                    </p:set>
                                    <p:animEffect transition="in" filter="strips(downRight)">
                                      <p:cBhvr>
                                        <p:cTn id="7" dur="500"/>
                                        <p:tgtEl>
                                          <p:spTgt spid="96258"/>
                                        </p:tgtEl>
                                      </p:cBhvr>
                                    </p:animEffect>
                                  </p:childTnLst>
                                  <p:subTnLst>
                                    <p:audio>
                                      <p:cMediaNode>
                                        <p:cTn display="0" masterRel="sameClick">
                                          <p:stCondLst>
                                            <p:cond evt="begin" delay="0">
                                              <p:tn val="5"/>
                                            </p:cond>
                                          </p:stCondLst>
                                          <p:endCondLst>
                                            <p:cond evt="onStopAudio" delay="0">
                                              <p:tgtEl>
                                                <p:sldTgt/>
                                              </p:tgtEl>
                                            </p:cond>
                                          </p:endCondLst>
                                        </p:cTn>
                                        <p:tgtEl>
                                          <p:sndTgt r:embed="rId3" name="type.wav"/>
                                        </p:tgtEl>
                                      </p:cMediaNode>
                                    </p:audio>
                                  </p:sub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96259">
                                            <p:txEl>
                                              <p:pRg st="0" end="0"/>
                                            </p:txEl>
                                          </p:spTgt>
                                        </p:tgtEl>
                                        <p:attrNameLst>
                                          <p:attrName>style.visibility</p:attrName>
                                        </p:attrNameLst>
                                      </p:cBhvr>
                                      <p:to>
                                        <p:strVal val="visible"/>
                                      </p:to>
                                    </p:set>
                                    <p:anim calcmode="lin" valueType="num">
                                      <p:cBhvr additive="base">
                                        <p:cTn id="12" dur="500" fill="hold"/>
                                        <p:tgtEl>
                                          <p:spTgt spid="96259">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96259">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4" name="camera.wav"/>
                                        </p:tgtEl>
                                      </p:cMediaNode>
                                    </p:audio>
                                  </p:subTnLst>
                                </p:cTn>
                              </p:par>
                            </p:childTnLst>
                          </p:cTn>
                        </p:par>
                      </p:childTnLst>
                    </p:cTn>
                  </p:par>
                  <p:par>
                    <p:cTn id="14" fill="hold">
                      <p:stCondLst>
                        <p:cond delay="indefinite"/>
                      </p:stCondLst>
                      <p:childTnLst>
                        <p:par>
                          <p:cTn id="15" fill="hold">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96259">
                                            <p:txEl>
                                              <p:pRg st="1" end="1"/>
                                            </p:txEl>
                                          </p:spTgt>
                                        </p:tgtEl>
                                        <p:attrNameLst>
                                          <p:attrName>style.visibility</p:attrName>
                                        </p:attrNameLst>
                                      </p:cBhvr>
                                      <p:to>
                                        <p:strVal val="visible"/>
                                      </p:to>
                                    </p:set>
                                    <p:anim calcmode="lin" valueType="num">
                                      <p:cBhvr additive="base">
                                        <p:cTn id="18" dur="500" fill="hold"/>
                                        <p:tgtEl>
                                          <p:spTgt spid="96259">
                                            <p:txEl>
                                              <p:pRg st="1" end="1"/>
                                            </p:txEl>
                                          </p:spTgt>
                                        </p:tgtEl>
                                        <p:attrNameLst>
                                          <p:attrName>ppt_x</p:attrName>
                                        </p:attrNameLst>
                                      </p:cBhvr>
                                      <p:tavLst>
                                        <p:tav tm="0">
                                          <p:val>
                                            <p:strVal val="0-#ppt_w/2"/>
                                          </p:val>
                                        </p:tav>
                                        <p:tav tm="100000">
                                          <p:val>
                                            <p:strVal val="#ppt_x"/>
                                          </p:val>
                                        </p:tav>
                                      </p:tavLst>
                                    </p:anim>
                                    <p:anim calcmode="lin" valueType="num">
                                      <p:cBhvr additive="base">
                                        <p:cTn id="19" dur="500" fill="hold"/>
                                        <p:tgtEl>
                                          <p:spTgt spid="96259">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6"/>
                                            </p:cond>
                                          </p:stCondLst>
                                          <p:endCondLst>
                                            <p:cond evt="onStopAudio" delay="0">
                                              <p:tgtEl>
                                                <p:sldTgt/>
                                              </p:tgtEl>
                                            </p:cond>
                                          </p:endCondLst>
                                        </p:cTn>
                                        <p:tgtEl>
                                          <p:sndTgt r:embed="rId4" name="camera.wav"/>
                                        </p:tgtEl>
                                      </p:cMediaNode>
                                    </p:audio>
                                  </p:subTnLst>
                                </p:cTn>
                              </p:par>
                            </p:childTnLst>
                          </p:cTn>
                        </p:par>
                      </p:childTnLst>
                    </p:cTn>
                  </p:par>
                  <p:par>
                    <p:cTn id="20" fill="hold">
                      <p:stCondLst>
                        <p:cond delay="indefinite"/>
                      </p:stCondLst>
                      <p:childTnLst>
                        <p:par>
                          <p:cTn id="21" fill="hold">
                            <p:stCondLst>
                              <p:cond delay="0"/>
                            </p:stCondLst>
                            <p:childTnLst>
                              <p:par>
                                <p:cTn id="22" presetID="2" presetClass="entr" presetSubtype="8" fill="hold" grpId="0" nodeType="clickEffect">
                                  <p:stCondLst>
                                    <p:cond delay="0"/>
                                  </p:stCondLst>
                                  <p:childTnLst>
                                    <p:set>
                                      <p:cBhvr>
                                        <p:cTn id="23" dur="1" fill="hold">
                                          <p:stCondLst>
                                            <p:cond delay="0"/>
                                          </p:stCondLst>
                                        </p:cTn>
                                        <p:tgtEl>
                                          <p:spTgt spid="96259">
                                            <p:txEl>
                                              <p:pRg st="2" end="2"/>
                                            </p:txEl>
                                          </p:spTgt>
                                        </p:tgtEl>
                                        <p:attrNameLst>
                                          <p:attrName>style.visibility</p:attrName>
                                        </p:attrNameLst>
                                      </p:cBhvr>
                                      <p:to>
                                        <p:strVal val="visible"/>
                                      </p:to>
                                    </p:set>
                                    <p:anim calcmode="lin" valueType="num">
                                      <p:cBhvr additive="base">
                                        <p:cTn id="24" dur="500" fill="hold"/>
                                        <p:tgtEl>
                                          <p:spTgt spid="96259">
                                            <p:txEl>
                                              <p:pRg st="2" end="2"/>
                                            </p:txEl>
                                          </p:spTgt>
                                        </p:tgtEl>
                                        <p:attrNameLst>
                                          <p:attrName>ppt_x</p:attrName>
                                        </p:attrNameLst>
                                      </p:cBhvr>
                                      <p:tavLst>
                                        <p:tav tm="0">
                                          <p:val>
                                            <p:strVal val="0-#ppt_w/2"/>
                                          </p:val>
                                        </p:tav>
                                        <p:tav tm="100000">
                                          <p:val>
                                            <p:strVal val="#ppt_x"/>
                                          </p:val>
                                        </p:tav>
                                      </p:tavLst>
                                    </p:anim>
                                    <p:anim calcmode="lin" valueType="num">
                                      <p:cBhvr additive="base">
                                        <p:cTn id="25" dur="500" fill="hold"/>
                                        <p:tgtEl>
                                          <p:spTgt spid="96259">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2"/>
                                            </p:cond>
                                          </p:stCondLst>
                                          <p:endCondLst>
                                            <p:cond evt="onStopAudio" delay="0">
                                              <p:tgtEl>
                                                <p:sldTgt/>
                                              </p:tgtEl>
                                            </p:cond>
                                          </p:endCondLst>
                                        </p:cTn>
                                        <p:tgtEl>
                                          <p:sndTgt r:embed="rId4" name="camera.wav"/>
                                        </p:tgtEl>
                                      </p:cMediaNode>
                                    </p:audio>
                                  </p:subTnLst>
                                </p:cTn>
                              </p:par>
                            </p:childTnLst>
                          </p:cTn>
                        </p:par>
                      </p:childTnLst>
                    </p:cTn>
                  </p:par>
                  <p:par>
                    <p:cTn id="26" fill="hold">
                      <p:stCondLst>
                        <p:cond delay="indefinite"/>
                      </p:stCondLst>
                      <p:childTnLst>
                        <p:par>
                          <p:cTn id="27" fill="hold">
                            <p:stCondLst>
                              <p:cond delay="0"/>
                            </p:stCondLst>
                            <p:childTnLst>
                              <p:par>
                                <p:cTn id="28" presetID="2" presetClass="entr" presetSubtype="8" fill="hold" grpId="0" nodeType="clickEffect">
                                  <p:stCondLst>
                                    <p:cond delay="0"/>
                                  </p:stCondLst>
                                  <p:childTnLst>
                                    <p:set>
                                      <p:cBhvr>
                                        <p:cTn id="29" dur="1" fill="hold">
                                          <p:stCondLst>
                                            <p:cond delay="0"/>
                                          </p:stCondLst>
                                        </p:cTn>
                                        <p:tgtEl>
                                          <p:spTgt spid="96259">
                                            <p:txEl>
                                              <p:pRg st="3" end="3"/>
                                            </p:txEl>
                                          </p:spTgt>
                                        </p:tgtEl>
                                        <p:attrNameLst>
                                          <p:attrName>style.visibility</p:attrName>
                                        </p:attrNameLst>
                                      </p:cBhvr>
                                      <p:to>
                                        <p:strVal val="visible"/>
                                      </p:to>
                                    </p:set>
                                    <p:anim calcmode="lin" valueType="num">
                                      <p:cBhvr additive="base">
                                        <p:cTn id="30" dur="500" fill="hold"/>
                                        <p:tgtEl>
                                          <p:spTgt spid="96259">
                                            <p:txEl>
                                              <p:pRg st="3" end="3"/>
                                            </p:txEl>
                                          </p:spTgt>
                                        </p:tgtEl>
                                        <p:attrNameLst>
                                          <p:attrName>ppt_x</p:attrName>
                                        </p:attrNameLst>
                                      </p:cBhvr>
                                      <p:tavLst>
                                        <p:tav tm="0">
                                          <p:val>
                                            <p:strVal val="0-#ppt_w/2"/>
                                          </p:val>
                                        </p:tav>
                                        <p:tav tm="100000">
                                          <p:val>
                                            <p:strVal val="#ppt_x"/>
                                          </p:val>
                                        </p:tav>
                                      </p:tavLst>
                                    </p:anim>
                                    <p:anim calcmode="lin" valueType="num">
                                      <p:cBhvr additive="base">
                                        <p:cTn id="31" dur="500" fill="hold"/>
                                        <p:tgtEl>
                                          <p:spTgt spid="96259">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8"/>
                                            </p:cond>
                                          </p:stCondLst>
                                          <p:endCondLst>
                                            <p:cond evt="onStopAudio" delay="0">
                                              <p:tgtEl>
                                                <p:sldTgt/>
                                              </p:tgtEl>
                                            </p:cond>
                                          </p:endCondLst>
                                        </p:cTn>
                                        <p:tgtEl>
                                          <p:sndTgt r:embed="rId4" name="camera.wav"/>
                                        </p:tgtEl>
                                      </p:cMediaNode>
                                    </p:audio>
                                  </p:subTnLst>
                                </p:cTn>
                              </p:par>
                            </p:childTnLst>
                          </p:cTn>
                        </p:par>
                      </p:childTnLst>
                    </p:cTn>
                  </p:par>
                  <p:par>
                    <p:cTn id="32" fill="hold">
                      <p:stCondLst>
                        <p:cond delay="indefinite"/>
                      </p:stCondLst>
                      <p:childTnLst>
                        <p:par>
                          <p:cTn id="33" fill="hold">
                            <p:stCondLst>
                              <p:cond delay="0"/>
                            </p:stCondLst>
                            <p:childTnLst>
                              <p:par>
                                <p:cTn id="34" presetID="2" presetClass="entr" presetSubtype="8" fill="hold" grpId="0" nodeType="clickEffect">
                                  <p:stCondLst>
                                    <p:cond delay="0"/>
                                  </p:stCondLst>
                                  <p:childTnLst>
                                    <p:set>
                                      <p:cBhvr>
                                        <p:cTn id="35" dur="1" fill="hold">
                                          <p:stCondLst>
                                            <p:cond delay="0"/>
                                          </p:stCondLst>
                                        </p:cTn>
                                        <p:tgtEl>
                                          <p:spTgt spid="96259">
                                            <p:txEl>
                                              <p:pRg st="4" end="4"/>
                                            </p:txEl>
                                          </p:spTgt>
                                        </p:tgtEl>
                                        <p:attrNameLst>
                                          <p:attrName>style.visibility</p:attrName>
                                        </p:attrNameLst>
                                      </p:cBhvr>
                                      <p:to>
                                        <p:strVal val="visible"/>
                                      </p:to>
                                    </p:set>
                                    <p:anim calcmode="lin" valueType="num">
                                      <p:cBhvr additive="base">
                                        <p:cTn id="36" dur="500" fill="hold"/>
                                        <p:tgtEl>
                                          <p:spTgt spid="96259">
                                            <p:txEl>
                                              <p:pRg st="4" end="4"/>
                                            </p:txEl>
                                          </p:spTgt>
                                        </p:tgtEl>
                                        <p:attrNameLst>
                                          <p:attrName>ppt_x</p:attrName>
                                        </p:attrNameLst>
                                      </p:cBhvr>
                                      <p:tavLst>
                                        <p:tav tm="0">
                                          <p:val>
                                            <p:strVal val="0-#ppt_w/2"/>
                                          </p:val>
                                        </p:tav>
                                        <p:tav tm="100000">
                                          <p:val>
                                            <p:strVal val="#ppt_x"/>
                                          </p:val>
                                        </p:tav>
                                      </p:tavLst>
                                    </p:anim>
                                    <p:anim calcmode="lin" valueType="num">
                                      <p:cBhvr additive="base">
                                        <p:cTn id="37" dur="500" fill="hold"/>
                                        <p:tgtEl>
                                          <p:spTgt spid="96259">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4"/>
                                            </p:cond>
                                          </p:stCondLst>
                                          <p:endCondLst>
                                            <p:cond evt="onStopAudio" delay="0">
                                              <p:tgtEl>
                                                <p:sldTgt/>
                                              </p:tgtEl>
                                            </p:cond>
                                          </p:endCondLst>
                                        </p:cTn>
                                        <p:tgtEl>
                                          <p:sndTgt r:embed="rId4"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58" grpId="0"/>
      <p:bldP spid="9625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3" name="文本占位符 97282"/>
          <p:cNvSpPr>
            <a:spLocks noGrp="1"/>
          </p:cNvSpPr>
          <p:nvPr>
            <p:ph type="body" idx="1"/>
          </p:nvPr>
        </p:nvSpPr>
        <p:spPr>
          <a:xfrm>
            <a:off x="1364615" y="1481455"/>
            <a:ext cx="9277350" cy="3620770"/>
          </a:xfrm>
        </p:spPr>
        <p:txBody>
          <a:bodyPr>
            <a:noAutofit/>
          </a:bodyPr>
          <a:lstStyle/>
          <a:p>
            <a:pPr marL="514350" indent="-514350" algn="l">
              <a:lnSpc>
                <a:spcPct val="100000"/>
              </a:lnSpc>
              <a:buAutoNum type="arabicPeriod"/>
            </a:pPr>
            <a:r>
              <a:rPr lang="en-US" altLang="zh-CN" sz="2800">
                <a:solidFill>
                  <a:srgbClr val="C00000"/>
                </a:solidFill>
                <a:effectLst/>
                <a:latin typeface="Tahoma" panose="020B0604030504040204" pitchFamily="34" charset="0"/>
                <a:ea typeface="宋体" panose="02010600030101010101" pitchFamily="2" charset="-122"/>
              </a:rPr>
              <a:t>幅值或相位不同：</a:t>
            </a:r>
            <a:r>
              <a:rPr lang="en-US" altLang="zh-CN" sz="2800">
                <a:solidFill>
                  <a:schemeClr val="tx2">
                    <a:lumMod val="25000"/>
                  </a:schemeClr>
                </a:solidFill>
                <a:effectLst/>
                <a:latin typeface="Tahoma" panose="020B0604030504040204" pitchFamily="34" charset="0"/>
                <a:ea typeface="宋体" panose="02010600030101010101" pitchFamily="2" charset="-122"/>
              </a:rPr>
              <a:t>电机和电网间有环流，定子绕组端部受力变形。</a:t>
            </a:r>
          </a:p>
          <a:p>
            <a:pPr marL="514350" indent="-514350" algn="l">
              <a:lnSpc>
                <a:spcPct val="100000"/>
              </a:lnSpc>
              <a:buAutoNum type="arabicPeriod"/>
            </a:pPr>
            <a:r>
              <a:rPr lang="en-US" altLang="zh-CN" sz="2800">
                <a:solidFill>
                  <a:srgbClr val="C00000"/>
                </a:solidFill>
                <a:effectLst/>
                <a:latin typeface="Tahoma" panose="020B0604030504040204" pitchFamily="34" charset="0"/>
                <a:ea typeface="宋体" panose="02010600030101010101" pitchFamily="2" charset="-122"/>
              </a:rPr>
              <a:t>频率不等：</a:t>
            </a:r>
            <a:r>
              <a:rPr lang="en-US" altLang="zh-CN" sz="2800">
                <a:solidFill>
                  <a:schemeClr val="tx2">
                    <a:lumMod val="25000"/>
                  </a:schemeClr>
                </a:solidFill>
                <a:effectLst/>
                <a:latin typeface="Tahoma" panose="020B0604030504040204" pitchFamily="34" charset="0"/>
                <a:ea typeface="宋体" panose="02010600030101010101" pitchFamily="2" charset="-122"/>
              </a:rPr>
              <a:t>产生差频环流，引起电机内功率振荡。</a:t>
            </a:r>
          </a:p>
          <a:p>
            <a:pPr marL="514350" indent="-514350" algn="l">
              <a:lnSpc>
                <a:spcPct val="100000"/>
              </a:lnSpc>
              <a:buAutoNum type="arabicPeriod"/>
            </a:pPr>
            <a:r>
              <a:rPr lang="en-US" altLang="zh-CN" sz="2800">
                <a:solidFill>
                  <a:srgbClr val="C00000"/>
                </a:solidFill>
                <a:effectLst/>
                <a:latin typeface="Tahoma" panose="020B0604030504040204" pitchFamily="34" charset="0"/>
                <a:ea typeface="宋体" panose="02010600030101010101" pitchFamily="2" charset="-122"/>
              </a:rPr>
              <a:t>波形不同：</a:t>
            </a:r>
            <a:r>
              <a:rPr lang="en-US" altLang="zh-CN" sz="2800">
                <a:solidFill>
                  <a:schemeClr val="tx2">
                    <a:lumMod val="25000"/>
                  </a:schemeClr>
                </a:solidFill>
                <a:effectLst/>
                <a:latin typeface="Tahoma" panose="020B0604030504040204" pitchFamily="34" charset="0"/>
                <a:ea typeface="宋体" panose="02010600030101010101" pitchFamily="2" charset="-122"/>
              </a:rPr>
              <a:t>电机和电网之间有高次谐波环流，增加损耗，温度升高，效率降低。</a:t>
            </a:r>
          </a:p>
          <a:p>
            <a:pPr marL="514350" indent="-514350" algn="l">
              <a:lnSpc>
                <a:spcPct val="100000"/>
              </a:lnSpc>
              <a:buAutoNum type="arabicPeriod"/>
            </a:pPr>
            <a:r>
              <a:rPr lang="en-US" altLang="zh-CN" sz="2800">
                <a:solidFill>
                  <a:srgbClr val="C00000"/>
                </a:solidFill>
                <a:effectLst/>
                <a:latin typeface="Tahoma" panose="020B0604030504040204" pitchFamily="34" charset="0"/>
                <a:ea typeface="宋体" panose="02010600030101010101" pitchFamily="2" charset="-122"/>
              </a:rPr>
              <a:t>相序不同：</a:t>
            </a:r>
            <a:r>
              <a:rPr lang="en-US" altLang="zh-CN" sz="2800">
                <a:solidFill>
                  <a:schemeClr val="tx2">
                    <a:lumMod val="25000"/>
                  </a:schemeClr>
                </a:solidFill>
                <a:effectLst/>
                <a:latin typeface="Tahoma" panose="020B0604030504040204" pitchFamily="34" charset="0"/>
                <a:ea typeface="宋体" panose="02010600030101010101" pitchFamily="2" charset="-122"/>
              </a:rPr>
              <a:t>电网和电机之间存在巨大的电位差而产生无法消除的环流和机械冲击，危害电机安全运行</a:t>
            </a:r>
            <a:r>
              <a:rPr lang="zh-CN" altLang="en-US" sz="2400" dirty="0">
                <a:latin typeface="Tahoma" panose="020B0604030504040204" pitchFamily="34" charset="0"/>
                <a:ea typeface="隶书" pitchFamily="49" charset="-122"/>
                <a:cs typeface="Tahoma" panose="020B0604030504040204" pitchFamily="34" charset="0"/>
              </a:rPr>
              <a:t>。</a:t>
            </a:r>
          </a:p>
        </p:txBody>
      </p:sp>
      <p:sp>
        <p:nvSpPr>
          <p:cNvPr id="97284" name="标题 97283"/>
          <p:cNvSpPr>
            <a:spLocks noGrp="1"/>
          </p:cNvSpPr>
          <p:nvPr>
            <p:ph type="title"/>
          </p:nvPr>
        </p:nvSpPr>
        <p:spPr>
          <a:xfrm>
            <a:off x="2473960" y="613410"/>
            <a:ext cx="5957888" cy="593725"/>
          </a:xfrm>
        </p:spPr>
        <p:txBody>
          <a:bodyPr anchor="b"/>
          <a:lstStyle/>
          <a:p>
            <a:pPr algn="ctr"/>
            <a:r>
              <a:rPr lang="zh-CN" altLang="en-US" sz="3600" b="1" dirty="0">
                <a:solidFill>
                  <a:schemeClr val="hlink"/>
                </a:solidFill>
                <a:latin typeface="Tahoma" panose="020B0604030504040204" pitchFamily="34" charset="0"/>
                <a:ea typeface="幼圆" pitchFamily="49" charset="-122"/>
              </a:rPr>
              <a:t>条件不满足时对电机的影响</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97283">
                                            <p:txEl>
                                              <p:pRg st="0" end="0"/>
                                            </p:txEl>
                                          </p:spTgt>
                                        </p:tgtEl>
                                        <p:attrNameLst>
                                          <p:attrName>style.visibility</p:attrName>
                                        </p:attrNameLst>
                                      </p:cBhvr>
                                      <p:to>
                                        <p:strVal val="visible"/>
                                      </p:to>
                                    </p:set>
                                    <p:animEffect transition="in" filter="checkerboard(across)">
                                      <p:cBhvr>
                                        <p:cTn id="7" dur="500"/>
                                        <p:tgtEl>
                                          <p:spTgt spid="97283">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3" name="type.wav"/>
                                        </p:tgtEl>
                                      </p:cMediaNode>
                                    </p:audio>
                                  </p:sub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97283">
                                            <p:txEl>
                                              <p:pRg st="1" end="1"/>
                                            </p:txEl>
                                          </p:spTgt>
                                        </p:tgtEl>
                                        <p:attrNameLst>
                                          <p:attrName>style.visibility</p:attrName>
                                        </p:attrNameLst>
                                      </p:cBhvr>
                                      <p:to>
                                        <p:strVal val="visible"/>
                                      </p:to>
                                    </p:set>
                                    <p:animEffect transition="in" filter="checkerboard(across)">
                                      <p:cBhvr>
                                        <p:cTn id="12" dur="500"/>
                                        <p:tgtEl>
                                          <p:spTgt spid="97283">
                                            <p:txEl>
                                              <p:pRg st="1" end="1"/>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3" name="type.wav"/>
                                        </p:tgtEl>
                                      </p:cMediaNode>
                                    </p:audio>
                                  </p:sub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97283">
                                            <p:txEl>
                                              <p:pRg st="2" end="2"/>
                                            </p:txEl>
                                          </p:spTgt>
                                        </p:tgtEl>
                                        <p:attrNameLst>
                                          <p:attrName>style.visibility</p:attrName>
                                        </p:attrNameLst>
                                      </p:cBhvr>
                                      <p:to>
                                        <p:strVal val="visible"/>
                                      </p:to>
                                    </p:set>
                                    <p:animEffect transition="in" filter="checkerboard(across)">
                                      <p:cBhvr>
                                        <p:cTn id="17" dur="500"/>
                                        <p:tgtEl>
                                          <p:spTgt spid="97283">
                                            <p:txEl>
                                              <p:pRg st="2" end="2"/>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3" name="type.wav"/>
                                        </p:tgtEl>
                                      </p:cMediaNode>
                                    </p:audio>
                                  </p:sub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97283">
                                            <p:txEl>
                                              <p:pRg st="3" end="3"/>
                                            </p:txEl>
                                          </p:spTgt>
                                        </p:tgtEl>
                                        <p:attrNameLst>
                                          <p:attrName>style.visibility</p:attrName>
                                        </p:attrNameLst>
                                      </p:cBhvr>
                                      <p:to>
                                        <p:strVal val="visible"/>
                                      </p:to>
                                    </p:set>
                                    <p:animEffect transition="in" filter="checkerboard(across)">
                                      <p:cBhvr>
                                        <p:cTn id="22" dur="500"/>
                                        <p:tgtEl>
                                          <p:spTgt spid="97283">
                                            <p:txEl>
                                              <p:pRg st="3" end="3"/>
                                            </p:txEl>
                                          </p:spTgt>
                                        </p:tgtEl>
                                      </p:cBhvr>
                                    </p:animEffect>
                                  </p:childTnLst>
                                  <p:subTnLst>
                                    <p:audio>
                                      <p:cMediaNode>
                                        <p:cTn display="0" masterRel="sameClick">
                                          <p:stCondLst>
                                            <p:cond evt="begin" delay="0">
                                              <p:tn val="20"/>
                                            </p:cond>
                                          </p:stCondLst>
                                          <p:endCondLst>
                                            <p:cond evt="onStopAudio" delay="0">
                                              <p:tgtEl>
                                                <p:sldTgt/>
                                              </p:tgtEl>
                                            </p:cond>
                                          </p:endCondLst>
                                        </p:cTn>
                                        <p:tgtEl>
                                          <p:sndTgt r:embed="rId3" name="typ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标题 7169"/>
          <p:cNvSpPr>
            <a:spLocks noGrp="1"/>
          </p:cNvSpPr>
          <p:nvPr>
            <p:ph type="title"/>
          </p:nvPr>
        </p:nvSpPr>
        <p:spPr>
          <a:xfrm>
            <a:off x="1013460" y="968375"/>
            <a:ext cx="1586230" cy="878205"/>
          </a:xfrm>
        </p:spPr>
        <p:txBody>
          <a:bodyPr anchor="b">
            <a:noAutofit/>
          </a:bodyPr>
          <a:lstStyle/>
          <a:p>
            <a:r>
              <a:rPr lang="zh-CN" altLang="en-US" sz="4400" b="1" dirty="0">
                <a:solidFill>
                  <a:srgbClr val="C00000"/>
                </a:solidFill>
                <a:latin typeface="Tahoma" panose="020B0604030504040204" pitchFamily="34" charset="0"/>
                <a:ea typeface="幼圆" pitchFamily="49" charset="-122"/>
              </a:rPr>
              <a:t>方法</a:t>
            </a:r>
            <a:endParaRPr lang="en-US" altLang="zh-CN" sz="4000" b="1" dirty="0">
              <a:solidFill>
                <a:srgbClr val="C00000"/>
              </a:solidFill>
              <a:latin typeface="Times New Roman" panose="02020603050405020304" pitchFamily="18" charset="0"/>
            </a:endParaRPr>
          </a:p>
        </p:txBody>
      </p:sp>
      <p:sp>
        <p:nvSpPr>
          <p:cNvPr id="7175" name="文本框 7174"/>
          <p:cNvSpPr txBox="1"/>
          <p:nvPr/>
        </p:nvSpPr>
        <p:spPr>
          <a:xfrm>
            <a:off x="970915" y="2735580"/>
            <a:ext cx="10114915" cy="2508250"/>
          </a:xfrm>
          <a:prstGeom prst="rect">
            <a:avLst/>
          </a:prstGeom>
          <a:noFill/>
          <a:ln w="9525">
            <a:noFill/>
          </a:ln>
        </p:spPr>
        <p:txBody>
          <a:bodyPr wrap="square">
            <a:spAutoFit/>
          </a:bodyPr>
          <a:lstStyle/>
          <a:p>
            <a:pPr>
              <a:lnSpc>
                <a:spcPct val="150000"/>
              </a:lnSpc>
              <a:spcBef>
                <a:spcPct val="20000"/>
              </a:spcBef>
              <a:buClr>
                <a:schemeClr val="accent2"/>
              </a:buClr>
              <a:buSzPct val="80000"/>
              <a:buFont typeface="Wingdings" panose="05000000000000000000" pitchFamily="2" charset="2"/>
              <a:buNone/>
            </a:pPr>
            <a:r>
              <a:rPr lang="zh-CN" altLang="en-US" sz="3200" b="1" dirty="0">
                <a:solidFill>
                  <a:schemeClr val="hlink"/>
                </a:solidFill>
                <a:effectLst>
                  <a:outerShdw blurRad="38100" dist="38100" dir="2700000" algn="tl">
                    <a:srgbClr val="000000">
                      <a:alpha val="43137"/>
                    </a:srgbClr>
                  </a:outerShdw>
                </a:effectLst>
                <a:latin typeface="Tahoma" panose="020B0604030504040204" pitchFamily="34" charset="0"/>
                <a:ea typeface="幼圆" pitchFamily="49" charset="-122"/>
                <a:cs typeface="+mj-cs"/>
              </a:rPr>
              <a:t>1. 准确同步法：</a:t>
            </a:r>
            <a:endParaRPr lang="zh-CN" altLang="en-US" sz="2400" b="1" dirty="0">
              <a:latin typeface="黑体" panose="02010609060101010101" pitchFamily="2" charset="-122"/>
              <a:ea typeface="黑体" panose="02010609060101010101" pitchFamily="2" charset="-122"/>
            </a:endParaRPr>
          </a:p>
          <a:p>
            <a:pPr marL="228600" indent="-228600" algn="l">
              <a:lnSpc>
                <a:spcPct val="120000"/>
              </a:lnSpc>
              <a:spcBef>
                <a:spcPts val="1000"/>
              </a:spcBef>
              <a:buFont typeface="Wingdings" panose="05000000000000000000" pitchFamily="2" charset="2"/>
              <a:buNone/>
            </a:pPr>
            <a:r>
              <a:rPr lang="zh-CN" altLang="en-US" sz="2400" dirty="0">
                <a:solidFill>
                  <a:schemeClr val="tx1">
                    <a:lumMod val="75000"/>
                    <a:lumOff val="25000"/>
                  </a:schemeClr>
                </a:solidFill>
                <a:latin typeface="Tahoma" panose="020B0604030504040204" pitchFamily="34" charset="0"/>
                <a:ea typeface="隶书" pitchFamily="49" charset="-122"/>
                <a:cs typeface="Tahoma" panose="020B0604030504040204" pitchFamily="34" charset="0"/>
              </a:rPr>
              <a:t>    </a:t>
            </a:r>
            <a:r>
              <a:rPr lang="zh-CN" altLang="en-US" sz="2800" dirty="0">
                <a:solidFill>
                  <a:schemeClr val="tx1">
                    <a:lumMod val="75000"/>
                    <a:lumOff val="25000"/>
                  </a:schemeClr>
                </a:solidFill>
                <a:latin typeface="Tahoma" panose="020B0604030504040204" pitchFamily="34" charset="0"/>
                <a:ea typeface="隶书" pitchFamily="49" charset="-122"/>
                <a:cs typeface="Tahoma" panose="020B0604030504040204" pitchFamily="34" charset="0"/>
              </a:rPr>
              <a:t>  将同步发电机调整到符合并联条件后进行并网操作，最简单的</a:t>
            </a:r>
            <a:r>
              <a:rPr lang="zh-CN" altLang="en-US" sz="2800" dirty="0">
                <a:solidFill>
                  <a:srgbClr val="C00000"/>
                </a:solidFill>
                <a:latin typeface="Tahoma" panose="020B0604030504040204" pitchFamily="34" charset="0"/>
                <a:ea typeface="隶书" pitchFamily="49" charset="-122"/>
                <a:cs typeface="Tahoma" panose="020B0604030504040204" pitchFamily="34" charset="0"/>
              </a:rPr>
              <a:t>同步指示器</a:t>
            </a:r>
            <a:r>
              <a:rPr lang="zh-CN" altLang="en-US" sz="2800" dirty="0">
                <a:solidFill>
                  <a:schemeClr val="tx1">
                    <a:lumMod val="75000"/>
                    <a:lumOff val="25000"/>
                  </a:schemeClr>
                </a:solidFill>
                <a:latin typeface="Tahoma" panose="020B0604030504040204" pitchFamily="34" charset="0"/>
                <a:ea typeface="隶书" pitchFamily="49" charset="-122"/>
                <a:cs typeface="Tahoma" panose="020B0604030504040204" pitchFamily="34" charset="0"/>
              </a:rPr>
              <a:t>，分为</a:t>
            </a:r>
            <a:r>
              <a:rPr lang="zh-CN" altLang="en-US" sz="2800" dirty="0">
                <a:solidFill>
                  <a:srgbClr val="C00000"/>
                </a:solidFill>
                <a:latin typeface="Tahoma" panose="020B0604030504040204" pitchFamily="34" charset="0"/>
                <a:ea typeface="隶书" pitchFamily="49" charset="-122"/>
                <a:cs typeface="Tahoma" panose="020B0604030504040204" pitchFamily="34" charset="0"/>
              </a:rPr>
              <a:t>直接接法</a:t>
            </a:r>
            <a:r>
              <a:rPr lang="zh-CN" altLang="en-US" sz="2800" dirty="0">
                <a:solidFill>
                  <a:schemeClr val="tx1">
                    <a:lumMod val="75000"/>
                    <a:lumOff val="25000"/>
                  </a:schemeClr>
                </a:solidFill>
                <a:latin typeface="Tahoma" panose="020B0604030504040204" pitchFamily="34" charset="0"/>
                <a:ea typeface="隶书" pitchFamily="49" charset="-122"/>
                <a:cs typeface="Tahoma" panose="020B0604030504040204" pitchFamily="34" charset="0"/>
              </a:rPr>
              <a:t>（</a:t>
            </a:r>
            <a:r>
              <a:rPr lang="zh-CN" altLang="en-US" sz="2800" dirty="0">
                <a:solidFill>
                  <a:schemeClr val="tx1"/>
                </a:solidFill>
                <a:latin typeface="Tahoma" panose="020B0604030504040204" pitchFamily="34" charset="0"/>
                <a:ea typeface="隶书" pitchFamily="49" charset="-122"/>
                <a:cs typeface="Tahoma" panose="020B0604030504040204" pitchFamily="34" charset="0"/>
              </a:rPr>
              <a:t>暗灯法）</a:t>
            </a:r>
            <a:r>
              <a:rPr lang="zh-CN" altLang="en-US" sz="2800" dirty="0">
                <a:solidFill>
                  <a:schemeClr val="tx1">
                    <a:lumMod val="75000"/>
                    <a:lumOff val="25000"/>
                  </a:schemeClr>
                </a:solidFill>
                <a:latin typeface="Tahoma" panose="020B0604030504040204" pitchFamily="34" charset="0"/>
                <a:ea typeface="隶书" pitchFamily="49" charset="-122"/>
                <a:cs typeface="Tahoma" panose="020B0604030504040204" pitchFamily="34" charset="0"/>
              </a:rPr>
              <a:t>和</a:t>
            </a:r>
            <a:r>
              <a:rPr lang="zh-CN" altLang="en-US" sz="2800" dirty="0">
                <a:solidFill>
                  <a:srgbClr val="C00000"/>
                </a:solidFill>
                <a:latin typeface="Tahoma" panose="020B0604030504040204" pitchFamily="34" charset="0"/>
                <a:ea typeface="隶书" pitchFamily="49" charset="-122"/>
                <a:cs typeface="Tahoma" panose="020B0604030504040204" pitchFamily="34" charset="0"/>
              </a:rPr>
              <a:t>交叉接法</a:t>
            </a:r>
            <a:r>
              <a:rPr lang="zh-CN" altLang="en-US" sz="2800" dirty="0">
                <a:solidFill>
                  <a:schemeClr val="tx1">
                    <a:lumMod val="75000"/>
                    <a:lumOff val="25000"/>
                  </a:schemeClr>
                </a:solidFill>
                <a:latin typeface="Tahoma" panose="020B0604030504040204" pitchFamily="34" charset="0"/>
                <a:ea typeface="隶书" pitchFamily="49" charset="-122"/>
                <a:cs typeface="Tahoma" panose="020B0604030504040204" pitchFamily="34" charset="0"/>
              </a:rPr>
              <a:t>（</a:t>
            </a:r>
            <a:r>
              <a:rPr lang="zh-CN" altLang="en-US" sz="2800" dirty="0">
                <a:solidFill>
                  <a:schemeClr val="tx1"/>
                </a:solidFill>
                <a:latin typeface="Tahoma" panose="020B0604030504040204" pitchFamily="34" charset="0"/>
                <a:ea typeface="隶书" pitchFamily="49" charset="-122"/>
                <a:cs typeface="Tahoma" panose="020B0604030504040204" pitchFamily="34" charset="0"/>
              </a:rPr>
              <a:t>灯光旋转法）</a:t>
            </a:r>
            <a:r>
              <a:rPr lang="zh-CN" altLang="en-US" sz="2800" dirty="0">
                <a:solidFill>
                  <a:schemeClr val="tx1">
                    <a:lumMod val="75000"/>
                    <a:lumOff val="25000"/>
                  </a:schemeClr>
                </a:solidFill>
                <a:latin typeface="Tahoma" panose="020B0604030504040204" pitchFamily="34" charset="0"/>
                <a:ea typeface="隶书" pitchFamily="49" charset="-122"/>
                <a:cs typeface="Tahoma" panose="020B0604030504040204" pitchFamily="34" charset="0"/>
              </a:rPr>
              <a:t>两种。</a:t>
            </a:r>
          </a:p>
        </p:txBody>
      </p:sp>
      <p:sp>
        <p:nvSpPr>
          <p:cNvPr id="2" name="左大括号 1"/>
          <p:cNvSpPr/>
          <p:nvPr/>
        </p:nvSpPr>
        <p:spPr>
          <a:xfrm>
            <a:off x="2599690" y="676275"/>
            <a:ext cx="567055" cy="157988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3" name="文本框 2"/>
          <p:cNvSpPr txBox="1"/>
          <p:nvPr/>
        </p:nvSpPr>
        <p:spPr>
          <a:xfrm>
            <a:off x="3251200" y="446405"/>
            <a:ext cx="2134235" cy="521970"/>
          </a:xfrm>
          <a:prstGeom prst="rect">
            <a:avLst/>
          </a:prstGeom>
          <a:noFill/>
        </p:spPr>
        <p:txBody>
          <a:bodyPr wrap="square" rtlCol="0">
            <a:spAutoFit/>
          </a:bodyPr>
          <a:lstStyle/>
          <a:p>
            <a:r>
              <a:rPr lang="en-US" altLang="zh-CN" sz="2800" b="1">
                <a:solidFill>
                  <a:schemeClr val="tx1">
                    <a:lumMod val="75000"/>
                    <a:lumOff val="25000"/>
                  </a:schemeClr>
                </a:solidFill>
                <a:effectLst/>
                <a:latin typeface="Tahoma" panose="020B0604030504040204" pitchFamily="34" charset="0"/>
                <a:ea typeface="宋体" panose="02010600030101010101" pitchFamily="2" charset="-122"/>
              </a:rPr>
              <a:t>准确同步法</a:t>
            </a:r>
          </a:p>
        </p:txBody>
      </p:sp>
      <p:sp>
        <p:nvSpPr>
          <p:cNvPr id="4" name="文本框 3"/>
          <p:cNvSpPr txBox="1"/>
          <p:nvPr/>
        </p:nvSpPr>
        <p:spPr>
          <a:xfrm>
            <a:off x="3251200" y="1939290"/>
            <a:ext cx="2276475" cy="521970"/>
          </a:xfrm>
          <a:prstGeom prst="rect">
            <a:avLst/>
          </a:prstGeom>
          <a:noFill/>
        </p:spPr>
        <p:txBody>
          <a:bodyPr wrap="square" rtlCol="0">
            <a:spAutoFit/>
          </a:bodyPr>
          <a:lstStyle/>
          <a:p>
            <a:r>
              <a:rPr lang="en-US" altLang="zh-CN" sz="2800" b="1">
                <a:solidFill>
                  <a:schemeClr val="tx1">
                    <a:lumMod val="75000"/>
                    <a:lumOff val="25000"/>
                  </a:schemeClr>
                </a:solidFill>
                <a:effectLst/>
                <a:latin typeface="Tahoma" panose="020B0604030504040204" pitchFamily="34" charset="0"/>
                <a:ea typeface="宋体" panose="02010600030101010101" pitchFamily="2" charset="-122"/>
              </a:rPr>
              <a:t>自同步法</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175">
                                            <p:txEl>
                                              <p:charRg st="4294967295" end="4294967295"/>
                                            </p:txEl>
                                          </p:spTgt>
                                        </p:tgtEl>
                                        <p:attrNameLst>
                                          <p:attrName>style.visibility</p:attrName>
                                        </p:attrNameLst>
                                      </p:cBhvr>
                                    </p:set>
                                    <p:animEffect transition="in" filter="box(in)">
                                      <p:cBhvr>
                                        <p:cTn id="7" dur="500"/>
                                        <p:tgtEl>
                                          <p:spTgt spid="7175">
                                            <p:txEl>
                                              <p:charRg st="4294967295" end="429496729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5" grpId="0" animBg="1" advAuto="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文本占位符 59394"/>
          <p:cNvSpPr>
            <a:spLocks noGrp="1"/>
          </p:cNvSpPr>
          <p:nvPr>
            <p:ph type="body" idx="1"/>
          </p:nvPr>
        </p:nvSpPr>
        <p:spPr>
          <a:xfrm>
            <a:off x="1981200" y="1524000"/>
            <a:ext cx="7772400" cy="4114800"/>
          </a:xfrm>
        </p:spPr>
        <p:txBody>
          <a:bodyPr/>
          <a:lstStyle/>
          <a:p>
            <a:pPr>
              <a:lnSpc>
                <a:spcPct val="120000"/>
              </a:lnSpc>
              <a:buNone/>
            </a:pPr>
            <a:r>
              <a:rPr lang="en-US" altLang="zh-CN" sz="2800" dirty="0"/>
              <a:t>         </a:t>
            </a:r>
            <a:endParaRPr lang="en-US" altLang="zh-CN" sz="2800"/>
          </a:p>
        </p:txBody>
      </p:sp>
      <p:sp>
        <p:nvSpPr>
          <p:cNvPr id="59399" name="文本框 59398"/>
          <p:cNvSpPr txBox="1"/>
          <p:nvPr/>
        </p:nvSpPr>
        <p:spPr>
          <a:xfrm>
            <a:off x="353060" y="1639570"/>
            <a:ext cx="4831080" cy="3709035"/>
          </a:xfrm>
          <a:prstGeom prst="rect">
            <a:avLst/>
          </a:prstGeom>
          <a:noFill/>
          <a:ln w="9525">
            <a:noFill/>
          </a:ln>
        </p:spPr>
        <p:txBody>
          <a:bodyPr wrap="square">
            <a:spAutoFit/>
          </a:bodyPr>
          <a:lstStyle/>
          <a:p>
            <a:pPr marL="228600" indent="-228600" algn="l">
              <a:lnSpc>
                <a:spcPct val="120000"/>
              </a:lnSpc>
              <a:spcBef>
                <a:spcPts val="1000"/>
              </a:spcBef>
              <a:buNone/>
            </a:pPr>
            <a:r>
              <a:rPr lang="en-US" altLang="zh-CN" sz="2800" b="1" dirty="0">
                <a:latin typeface="黑体" panose="02010609060101010101" pitchFamily="2" charset="-122"/>
                <a:ea typeface="黑体" panose="02010609060101010101" pitchFamily="2" charset="-122"/>
              </a:rPr>
              <a:t>   </a:t>
            </a:r>
            <a:r>
              <a:rPr lang="zh-CN" altLang="en-US" sz="2800" dirty="0">
                <a:solidFill>
                  <a:schemeClr val="tx1">
                    <a:lumMod val="75000"/>
                    <a:lumOff val="25000"/>
                  </a:schemeClr>
                </a:solidFill>
                <a:latin typeface="Tahoma" panose="020B0604030504040204" pitchFamily="34" charset="0"/>
                <a:ea typeface="隶书" pitchFamily="49" charset="-122"/>
                <a:cs typeface="Tahoma" panose="020B0604030504040204" pitchFamily="34" charset="0"/>
              </a:rPr>
              <a:t>电网与同步发电机之间的三相并联开关两侧接灯泡 ，称相灯，若三相相灯</a:t>
            </a:r>
            <a:r>
              <a:rPr lang="en-US" altLang="zh-CN" sz="2800" b="1" dirty="0">
                <a:solidFill>
                  <a:srgbClr val="0A75A7"/>
                </a:solidFill>
                <a:latin typeface="黑体" panose="02010609060101010101" pitchFamily="2" charset="-122"/>
                <a:ea typeface="黑体" panose="02010609060101010101" pitchFamily="2" charset="-122"/>
              </a:rPr>
              <a:t>同明同暗</a:t>
            </a:r>
            <a:r>
              <a:rPr lang="zh-CN" altLang="en-US" sz="2800" dirty="0">
                <a:solidFill>
                  <a:schemeClr val="tx1">
                    <a:lumMod val="75000"/>
                    <a:lumOff val="25000"/>
                  </a:schemeClr>
                </a:solidFill>
                <a:latin typeface="Tahoma" panose="020B0604030504040204" pitchFamily="34" charset="0"/>
                <a:ea typeface="隶书" pitchFamily="49" charset="-122"/>
                <a:cs typeface="Tahoma" panose="020B0604030504040204" pitchFamily="34" charset="0"/>
              </a:rPr>
              <a:t>，说明相序正确；当三组相灯</a:t>
            </a:r>
            <a:r>
              <a:rPr lang="zh-CN" altLang="en-US" sz="2800" dirty="0">
                <a:solidFill>
                  <a:srgbClr val="C00000"/>
                </a:solidFill>
                <a:latin typeface="Tahoma" panose="020B0604030504040204" pitchFamily="34" charset="0"/>
                <a:ea typeface="隶书" pitchFamily="49" charset="-122"/>
                <a:cs typeface="Tahoma" panose="020B0604030504040204" pitchFamily="34" charset="0"/>
              </a:rPr>
              <a:t>同时熄灭</a:t>
            </a:r>
            <a:r>
              <a:rPr lang="zh-CN" altLang="en-US" sz="2800" dirty="0">
                <a:solidFill>
                  <a:schemeClr val="tx1">
                    <a:lumMod val="75000"/>
                    <a:lumOff val="25000"/>
                  </a:schemeClr>
                </a:solidFill>
                <a:latin typeface="Tahoma" panose="020B0604030504040204" pitchFamily="34" charset="0"/>
                <a:ea typeface="隶书" pitchFamily="49" charset="-122"/>
                <a:cs typeface="Tahoma" panose="020B0604030504040204" pitchFamily="34" charset="0"/>
              </a:rPr>
              <a:t>时，表示电压差                                  ，即可并网合闸。</a:t>
            </a:r>
          </a:p>
        </p:txBody>
      </p:sp>
      <p:sp>
        <p:nvSpPr>
          <p:cNvPr id="59401" name="矩形 59400"/>
          <p:cNvSpPr/>
          <p:nvPr/>
        </p:nvSpPr>
        <p:spPr>
          <a:xfrm>
            <a:off x="353060" y="574040"/>
            <a:ext cx="5516880" cy="645160"/>
          </a:xfrm>
          <a:prstGeom prst="rect">
            <a:avLst/>
          </a:prstGeom>
          <a:noFill/>
          <a:ln w="9525">
            <a:noFill/>
          </a:ln>
        </p:spPr>
        <p:txBody>
          <a:bodyPr wrap="none" anchor="t">
            <a:spAutoFit/>
          </a:bodyPr>
          <a:lstStyle/>
          <a:p>
            <a:r>
              <a:rPr lang="zh-CN" altLang="en-US" sz="3600" dirty="0">
                <a:solidFill>
                  <a:schemeClr val="hlink"/>
                </a:solidFill>
                <a:effectLst>
                  <a:outerShdw blurRad="38100" dist="38100" dir="2700000" algn="tl">
                    <a:srgbClr val="000000">
                      <a:alpha val="43137"/>
                    </a:srgbClr>
                  </a:outerShdw>
                </a:effectLst>
                <a:latin typeface="Tahoma" panose="020B0604030504040204" pitchFamily="34" charset="0"/>
                <a:ea typeface="幼圆" pitchFamily="49" charset="-122"/>
                <a:cs typeface="+mj-cs"/>
              </a:rPr>
              <a:t>(1) </a:t>
            </a:r>
            <a:r>
              <a:rPr lang="zh-CN" altLang="en-US" sz="3600" b="1" dirty="0">
                <a:solidFill>
                  <a:schemeClr val="hlink"/>
                </a:solidFill>
                <a:effectLst>
                  <a:outerShdw blurRad="38100" dist="38100" dir="2700000" algn="tl">
                    <a:srgbClr val="000000">
                      <a:alpha val="43137"/>
                    </a:srgbClr>
                  </a:outerShdw>
                </a:effectLst>
                <a:latin typeface="Tahoma" panose="020B0604030504040204" pitchFamily="34" charset="0"/>
                <a:ea typeface="幼圆" pitchFamily="49" charset="-122"/>
                <a:cs typeface="+mj-cs"/>
              </a:rPr>
              <a:t>暗灯法（直接接法）：</a:t>
            </a:r>
          </a:p>
        </p:txBody>
      </p:sp>
      <p:graphicFrame>
        <p:nvGraphicFramePr>
          <p:cNvPr id="59402" name="对象 59401"/>
          <p:cNvGraphicFramePr>
            <a:graphicFrameLocks/>
          </p:cNvGraphicFramePr>
          <p:nvPr/>
        </p:nvGraphicFramePr>
        <p:xfrm>
          <a:off x="6045200" y="3333750"/>
          <a:ext cx="101600" cy="190500"/>
        </p:xfrm>
        <a:graphic>
          <a:graphicData uri="http://schemas.openxmlformats.org/presentationml/2006/ole">
            <p:oleObj spid="_x0000_s3076" r:id="rId4" imgW="101512" imgH="190335" progId="Equation.3">
              <p:embed/>
            </p:oleObj>
          </a:graphicData>
        </a:graphic>
      </p:graphicFrame>
      <p:graphicFrame>
        <p:nvGraphicFramePr>
          <p:cNvPr id="59403" name="对象 59402"/>
          <p:cNvGraphicFramePr>
            <a:graphicFrameLocks/>
          </p:cNvGraphicFramePr>
          <p:nvPr/>
        </p:nvGraphicFramePr>
        <p:xfrm>
          <a:off x="1152525" y="4282440"/>
          <a:ext cx="3647440" cy="553720"/>
        </p:xfrm>
        <a:graphic>
          <a:graphicData uri="http://schemas.openxmlformats.org/presentationml/2006/ole">
            <p:oleObj spid="_x0000_s3079" r:id="rId5" imgW="3037680" imgH="553680" progId="Equation.3">
              <p:embed/>
            </p:oleObj>
          </a:graphicData>
        </a:graphic>
      </p:graphicFrame>
      <p:sp>
        <p:nvSpPr>
          <p:cNvPr id="10246" name="文本框 10245"/>
          <p:cNvSpPr txBox="1"/>
          <p:nvPr/>
        </p:nvSpPr>
        <p:spPr>
          <a:xfrm>
            <a:off x="7403148" y="5856605"/>
            <a:ext cx="3014662" cy="368300"/>
          </a:xfrm>
          <a:prstGeom prst="rect">
            <a:avLst/>
          </a:prstGeom>
          <a:noFill/>
          <a:ln w="9525">
            <a:noFill/>
          </a:ln>
        </p:spPr>
        <p:txBody>
          <a:bodyPr>
            <a:spAutoFit/>
          </a:bodyPr>
          <a:lstStyle/>
          <a:p>
            <a:pPr>
              <a:spcBef>
                <a:spcPct val="50000"/>
              </a:spcBef>
            </a:pPr>
            <a:r>
              <a:rPr lang="zh-CN" altLang="en-US" b="1" dirty="0">
                <a:latin typeface="黑体" panose="02010609060101010101" pitchFamily="2" charset="-122"/>
                <a:ea typeface="黑体" panose="02010609060101010101" pitchFamily="2" charset="-122"/>
              </a:rPr>
              <a:t>暗灯法接线和向量图 </a:t>
            </a:r>
          </a:p>
        </p:txBody>
      </p:sp>
      <p:pic>
        <p:nvPicPr>
          <p:cNvPr id="2" name="图片 1" descr="1"/>
          <p:cNvPicPr>
            <a:picLocks noChangeAspect="1"/>
          </p:cNvPicPr>
          <p:nvPr/>
        </p:nvPicPr>
        <p:blipFill>
          <a:blip r:embed="rId6"/>
          <a:srcRect l="1054" t="786" r="1385"/>
          <a:stretch>
            <a:fillRect/>
          </a:stretch>
        </p:blipFill>
        <p:spPr>
          <a:xfrm>
            <a:off x="5405755" y="1397000"/>
            <a:ext cx="3270885" cy="4241800"/>
          </a:xfrm>
          <a:prstGeom prst="rect">
            <a:avLst/>
          </a:prstGeom>
        </p:spPr>
      </p:pic>
      <p:pic>
        <p:nvPicPr>
          <p:cNvPr id="3" name="图片 2" descr="2"/>
          <p:cNvPicPr>
            <a:picLocks noChangeAspect="1"/>
          </p:cNvPicPr>
          <p:nvPr/>
        </p:nvPicPr>
        <p:blipFill>
          <a:blip r:embed="rId7"/>
          <a:srcRect t="-904" r="1075" b="517"/>
          <a:stretch>
            <a:fillRect/>
          </a:stretch>
        </p:blipFill>
        <p:spPr>
          <a:xfrm>
            <a:off x="8874125" y="2021840"/>
            <a:ext cx="3066415" cy="2814320"/>
          </a:xfrm>
          <a:prstGeom prst="rect">
            <a:avLst/>
          </a:prstGeom>
        </p:spPr>
      </p:pic>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246"/>
                                        </p:tgtEl>
                                        <p:attrNameLst>
                                          <p:attrName>style.visibility</p:attrName>
                                        </p:attrNameLst>
                                      </p:cBhvr>
                                      <p:to>
                                        <p:strVal val="visible"/>
                                      </p:to>
                                    </p:set>
                                    <p:anim calcmode="lin" valueType="num">
                                      <p:cBhvr additive="base">
                                        <p:cTn id="7" dur="500" fill="hold"/>
                                        <p:tgtEl>
                                          <p:spTgt spid="10246"/>
                                        </p:tgtEl>
                                        <p:attrNameLst>
                                          <p:attrName>ppt_x</p:attrName>
                                        </p:attrNameLst>
                                      </p:cBhvr>
                                      <p:tavLst>
                                        <p:tav tm="0">
                                          <p:val>
                                            <p:strVal val="#ppt_x"/>
                                          </p:val>
                                        </p:tav>
                                        <p:tav tm="100000">
                                          <p:val>
                                            <p:strVal val="#ppt_x"/>
                                          </p:val>
                                        </p:tav>
                                      </p:tavLst>
                                    </p:anim>
                                    <p:anim calcmode="lin" valueType="num">
                                      <p:cBhvr additive="base">
                                        <p:cTn id="8" dur="500" fill="hold"/>
                                        <p:tgtEl>
                                          <p:spTgt spid="1024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文本框 8195"/>
          <p:cNvSpPr txBox="1"/>
          <p:nvPr/>
        </p:nvSpPr>
        <p:spPr>
          <a:xfrm>
            <a:off x="741045" y="479425"/>
            <a:ext cx="8630920" cy="645160"/>
          </a:xfrm>
          <a:prstGeom prst="rect">
            <a:avLst/>
          </a:prstGeom>
          <a:noFill/>
          <a:ln w="9525">
            <a:noFill/>
          </a:ln>
        </p:spPr>
        <p:txBody>
          <a:bodyPr wrap="square">
            <a:spAutoFit/>
          </a:bodyPr>
          <a:lstStyle/>
          <a:p>
            <a:pPr>
              <a:spcBef>
                <a:spcPct val="50000"/>
              </a:spcBef>
            </a:pPr>
            <a:r>
              <a:rPr lang="zh-CN" altLang="en-US" sz="3600" b="1" dirty="0">
                <a:solidFill>
                  <a:schemeClr val="hlink"/>
                </a:solidFill>
                <a:effectLst>
                  <a:outerShdw blurRad="38100" dist="38100" dir="2700000" algn="tl">
                    <a:srgbClr val="000000">
                      <a:alpha val="43137"/>
                    </a:srgbClr>
                  </a:outerShdw>
                </a:effectLst>
                <a:latin typeface="Tahoma" panose="020B0604030504040204" pitchFamily="34" charset="0"/>
                <a:ea typeface="幼圆" pitchFamily="49" charset="-122"/>
                <a:cs typeface="+mj-cs"/>
              </a:rPr>
              <a:t>当不满足并网条件时，暗灯法所见的现象</a:t>
            </a:r>
          </a:p>
        </p:txBody>
      </p:sp>
      <p:sp>
        <p:nvSpPr>
          <p:cNvPr id="8197" name="文本框 8196"/>
          <p:cNvSpPr txBox="1"/>
          <p:nvPr/>
        </p:nvSpPr>
        <p:spPr>
          <a:xfrm>
            <a:off x="676275" y="1383665"/>
            <a:ext cx="10935335" cy="4093845"/>
          </a:xfrm>
          <a:prstGeom prst="rect">
            <a:avLst/>
          </a:prstGeom>
          <a:noFill/>
          <a:ln w="9525">
            <a:noFill/>
          </a:ln>
        </p:spPr>
        <p:txBody>
          <a:bodyPr wrap="square">
            <a:spAutoFit/>
          </a:bodyPr>
          <a:lstStyle/>
          <a:p>
            <a:pPr marL="228600" indent="-228600" algn="l">
              <a:lnSpc>
                <a:spcPct val="120000"/>
              </a:lnSpc>
              <a:spcBef>
                <a:spcPts val="1000"/>
              </a:spcBef>
              <a:buFont typeface="Wingdings" panose="05000000000000000000" pitchFamily="2" charset="2"/>
              <a:buNone/>
            </a:pPr>
            <a:r>
              <a:rPr lang="zh-CN" altLang="en-US" sz="2800" dirty="0">
                <a:solidFill>
                  <a:srgbClr val="C00000"/>
                </a:solidFill>
                <a:latin typeface="Tahoma" panose="020B0604030504040204" pitchFamily="34" charset="0"/>
                <a:ea typeface="隶书" pitchFamily="49" charset="-122"/>
                <a:cs typeface="Tahoma" panose="020B0604030504040204" pitchFamily="34" charset="0"/>
              </a:rPr>
              <a:t>a.频率不等：</a:t>
            </a:r>
            <a:r>
              <a:rPr lang="zh-CN" altLang="en-US" sz="2800" dirty="0">
                <a:solidFill>
                  <a:schemeClr val="tx1">
                    <a:lumMod val="75000"/>
                    <a:lumOff val="25000"/>
                  </a:schemeClr>
                </a:solidFill>
                <a:latin typeface="Tahoma" panose="020B0604030504040204" pitchFamily="34" charset="0"/>
                <a:ea typeface="隶书" pitchFamily="49" charset="-122"/>
                <a:cs typeface="Tahoma" panose="020B0604030504040204" pitchFamily="34" charset="0"/>
              </a:rPr>
              <a:t>相灯将呈现</a:t>
            </a:r>
            <a:r>
              <a:rPr lang="zh-CN" altLang="en-US" sz="2800" dirty="0">
                <a:solidFill>
                  <a:srgbClr val="7030A0"/>
                </a:solidFill>
                <a:latin typeface="Tahoma" panose="020B0604030504040204" pitchFamily="34" charset="0"/>
                <a:ea typeface="隶书" pitchFamily="49" charset="-122"/>
                <a:cs typeface="Tahoma" panose="020B0604030504040204" pitchFamily="34" charset="0"/>
              </a:rPr>
              <a:t>同时暗、同时亮</a:t>
            </a:r>
            <a:r>
              <a:rPr lang="zh-CN" altLang="en-US" sz="2800" dirty="0">
                <a:solidFill>
                  <a:schemeClr val="tx1">
                    <a:lumMod val="75000"/>
                    <a:lumOff val="25000"/>
                  </a:schemeClr>
                </a:solidFill>
                <a:latin typeface="Tahoma" panose="020B0604030504040204" pitchFamily="34" charset="0"/>
                <a:ea typeface="隶书" pitchFamily="49" charset="-122"/>
                <a:cs typeface="Tahoma" panose="020B0604030504040204" pitchFamily="34" charset="0"/>
              </a:rPr>
              <a:t>的交替变化现象，说明发电机与电网的频率不同，需调节原动机转速从而改变发电机频率。</a:t>
            </a:r>
          </a:p>
          <a:p>
            <a:pPr marL="228600" indent="-228600" algn="l">
              <a:lnSpc>
                <a:spcPct val="120000"/>
              </a:lnSpc>
              <a:spcBef>
                <a:spcPts val="1000"/>
              </a:spcBef>
              <a:buFont typeface="Wingdings" panose="05000000000000000000" pitchFamily="2" charset="2"/>
              <a:buNone/>
            </a:pPr>
            <a:r>
              <a:rPr lang="zh-CN" altLang="en-US" sz="2800" dirty="0">
                <a:solidFill>
                  <a:srgbClr val="C00000"/>
                </a:solidFill>
                <a:latin typeface="Tahoma" panose="020B0604030504040204" pitchFamily="34" charset="0"/>
                <a:ea typeface="隶书" pitchFamily="49" charset="-122"/>
                <a:cs typeface="Tahoma" panose="020B0604030504040204" pitchFamily="34" charset="0"/>
                <a:sym typeface="+mn-ea"/>
              </a:rPr>
              <a:t>b.电压不等：</a:t>
            </a:r>
            <a:r>
              <a:rPr lang="zh-CN" altLang="en-US" sz="2800" dirty="0">
                <a:solidFill>
                  <a:schemeClr val="tx1">
                    <a:lumMod val="75000"/>
                    <a:lumOff val="25000"/>
                  </a:schemeClr>
                </a:solidFill>
                <a:latin typeface="Tahoma" panose="020B0604030504040204" pitchFamily="34" charset="0"/>
                <a:ea typeface="隶书" pitchFamily="49" charset="-122"/>
                <a:cs typeface="Tahoma" panose="020B0604030504040204" pitchFamily="34" charset="0"/>
                <a:sym typeface="+mn-ea"/>
              </a:rPr>
              <a:t>三个相灯</a:t>
            </a:r>
            <a:r>
              <a:rPr lang="zh-CN" altLang="en-US" sz="2800" dirty="0">
                <a:solidFill>
                  <a:srgbClr val="7030A0"/>
                </a:solidFill>
                <a:latin typeface="Tahoma" panose="020B0604030504040204" pitchFamily="34" charset="0"/>
                <a:ea typeface="隶书" pitchFamily="49" charset="-122"/>
                <a:cs typeface="Tahoma" panose="020B0604030504040204" pitchFamily="34" charset="0"/>
                <a:sym typeface="+mn-ea"/>
              </a:rPr>
              <a:t>没有绝对熄灭</a:t>
            </a:r>
            <a:r>
              <a:rPr lang="zh-CN" altLang="en-US" sz="2800" dirty="0">
                <a:solidFill>
                  <a:schemeClr val="tx1">
                    <a:lumMod val="75000"/>
                    <a:lumOff val="25000"/>
                  </a:schemeClr>
                </a:solidFill>
                <a:latin typeface="Tahoma" panose="020B0604030504040204" pitchFamily="34" charset="0"/>
                <a:ea typeface="隶书" pitchFamily="49" charset="-122"/>
                <a:cs typeface="Tahoma" panose="020B0604030504040204" pitchFamily="34" charset="0"/>
                <a:sym typeface="+mn-ea"/>
              </a:rPr>
              <a:t>的时候，而是在</a:t>
            </a:r>
            <a:r>
              <a:rPr lang="zh-CN" altLang="en-US" sz="2800" dirty="0">
                <a:solidFill>
                  <a:srgbClr val="7030A0"/>
                </a:solidFill>
                <a:latin typeface="Tahoma" panose="020B0604030504040204" pitchFamily="34" charset="0"/>
                <a:ea typeface="隶书" pitchFamily="49" charset="-122"/>
                <a:cs typeface="Tahoma" panose="020B0604030504040204" pitchFamily="34" charset="0"/>
                <a:sym typeface="+mn-ea"/>
              </a:rPr>
              <a:t>最亮</a:t>
            </a:r>
            <a:r>
              <a:rPr lang="zh-CN" altLang="en-US" sz="2800" dirty="0">
                <a:solidFill>
                  <a:schemeClr val="tx1">
                    <a:lumMod val="75000"/>
                    <a:lumOff val="25000"/>
                  </a:schemeClr>
                </a:solidFill>
                <a:latin typeface="Tahoma" panose="020B0604030504040204" pitchFamily="34" charset="0"/>
                <a:ea typeface="隶书" pitchFamily="49" charset="-122"/>
                <a:cs typeface="Tahoma" panose="020B0604030504040204" pitchFamily="34" charset="0"/>
                <a:sym typeface="+mn-ea"/>
              </a:rPr>
              <a:t>和</a:t>
            </a:r>
            <a:r>
              <a:rPr lang="zh-CN" altLang="en-US" sz="2800" dirty="0">
                <a:solidFill>
                  <a:srgbClr val="7030A0"/>
                </a:solidFill>
                <a:latin typeface="Tahoma" panose="020B0604030504040204" pitchFamily="34" charset="0"/>
                <a:ea typeface="隶书" pitchFamily="49" charset="-122"/>
                <a:cs typeface="Tahoma" panose="020B0604030504040204" pitchFamily="34" charset="0"/>
                <a:sym typeface="+mn-ea"/>
              </a:rPr>
              <a:t>最暗</a:t>
            </a:r>
            <a:r>
              <a:rPr lang="zh-CN" altLang="en-US" sz="2800" dirty="0">
                <a:solidFill>
                  <a:schemeClr val="tx1">
                    <a:lumMod val="75000"/>
                    <a:lumOff val="25000"/>
                  </a:schemeClr>
                </a:solidFill>
                <a:latin typeface="Tahoma" panose="020B0604030504040204" pitchFamily="34" charset="0"/>
                <a:ea typeface="隶书" pitchFamily="49" charset="-122"/>
                <a:cs typeface="Tahoma" panose="020B0604030504040204" pitchFamily="34" charset="0"/>
                <a:sym typeface="+mn-ea"/>
              </a:rPr>
              <a:t>范围</a:t>
            </a:r>
            <a:r>
              <a:rPr lang="zh-CN" altLang="en-US" sz="2800" dirty="0">
                <a:solidFill>
                  <a:srgbClr val="7030A0"/>
                </a:solidFill>
                <a:latin typeface="Tahoma" panose="020B0604030504040204" pitchFamily="34" charset="0"/>
                <a:ea typeface="隶书" pitchFamily="49" charset="-122"/>
                <a:cs typeface="Tahoma" panose="020B0604030504040204" pitchFamily="34" charset="0"/>
                <a:sym typeface="+mn-ea"/>
              </a:rPr>
              <a:t>闪烁</a:t>
            </a:r>
            <a:r>
              <a:rPr lang="zh-CN" altLang="en-US" sz="2800" dirty="0">
                <a:solidFill>
                  <a:schemeClr val="tx1">
                    <a:lumMod val="75000"/>
                    <a:lumOff val="25000"/>
                  </a:schemeClr>
                </a:solidFill>
                <a:latin typeface="Tahoma" panose="020B0604030504040204" pitchFamily="34" charset="0"/>
                <a:ea typeface="隶书" pitchFamily="49" charset="-122"/>
                <a:cs typeface="Tahoma" panose="020B0604030504040204" pitchFamily="34" charset="0"/>
                <a:sym typeface="+mn-ea"/>
              </a:rPr>
              <a:t>，需调节励磁电流从而改变发电机的端电压。</a:t>
            </a:r>
          </a:p>
          <a:p>
            <a:pPr marL="228600" indent="-228600" algn="l">
              <a:lnSpc>
                <a:spcPct val="120000"/>
              </a:lnSpc>
              <a:spcBef>
                <a:spcPts val="1000"/>
              </a:spcBef>
              <a:buFont typeface="Wingdings" panose="05000000000000000000" pitchFamily="2" charset="2"/>
              <a:buNone/>
            </a:pPr>
            <a:r>
              <a:rPr lang="zh-CN" altLang="en-US" sz="2800" dirty="0">
                <a:solidFill>
                  <a:srgbClr val="C00000"/>
                </a:solidFill>
                <a:latin typeface="Tahoma" panose="020B0604030504040204" pitchFamily="34" charset="0"/>
                <a:ea typeface="隶书" pitchFamily="49" charset="-122"/>
                <a:cs typeface="Tahoma" panose="020B0604030504040204" pitchFamily="34" charset="0"/>
                <a:sym typeface="+mn-ea"/>
              </a:rPr>
              <a:t>c.相序不等：</a:t>
            </a:r>
            <a:r>
              <a:rPr lang="zh-CN" altLang="en-US" sz="2800" dirty="0">
                <a:solidFill>
                  <a:schemeClr val="tx1">
                    <a:lumMod val="75000"/>
                    <a:lumOff val="25000"/>
                  </a:schemeClr>
                </a:solidFill>
                <a:latin typeface="Tahoma" panose="020B0604030504040204" pitchFamily="34" charset="0"/>
                <a:ea typeface="隶书" pitchFamily="49" charset="-122"/>
                <a:cs typeface="Tahoma" panose="020B0604030504040204" pitchFamily="34" charset="0"/>
                <a:sym typeface="+mn-ea"/>
              </a:rPr>
              <a:t>三个相灯</a:t>
            </a:r>
            <a:r>
              <a:rPr lang="zh-CN" altLang="en-US" sz="2800" dirty="0">
                <a:solidFill>
                  <a:srgbClr val="7030A0"/>
                </a:solidFill>
                <a:latin typeface="Tahoma" panose="020B0604030504040204" pitchFamily="34" charset="0"/>
                <a:ea typeface="隶书" pitchFamily="49" charset="-122"/>
                <a:cs typeface="Tahoma" panose="020B0604030504040204" pitchFamily="34" charset="0"/>
                <a:sym typeface="+mn-ea"/>
              </a:rPr>
              <a:t>明暗呈交替</a:t>
            </a:r>
            <a:r>
              <a:rPr lang="zh-CN" altLang="en-US" sz="2800" dirty="0">
                <a:solidFill>
                  <a:schemeClr val="tx1">
                    <a:lumMod val="75000"/>
                    <a:lumOff val="25000"/>
                  </a:schemeClr>
                </a:solidFill>
                <a:latin typeface="Tahoma" panose="020B0604030504040204" pitchFamily="34" charset="0"/>
                <a:ea typeface="隶书" pitchFamily="49" charset="-122"/>
                <a:cs typeface="Tahoma" panose="020B0604030504040204" pitchFamily="34" charset="0"/>
                <a:sym typeface="+mn-ea"/>
              </a:rPr>
              <a:t>变化状态，说明发电机与电网的相序不同,需对调发电机或电网的任意两根接线。</a:t>
            </a:r>
          </a:p>
          <a:p>
            <a:pPr marL="228600" indent="-228600" algn="l">
              <a:lnSpc>
                <a:spcPct val="120000"/>
              </a:lnSpc>
              <a:spcBef>
                <a:spcPts val="1000"/>
              </a:spcBef>
              <a:buFont typeface="Wingdings" panose="05000000000000000000" pitchFamily="2" charset="2"/>
              <a:buNone/>
            </a:pPr>
            <a:r>
              <a:rPr lang="zh-CN" altLang="en-US" sz="2800" dirty="0">
                <a:solidFill>
                  <a:srgbClr val="C00000"/>
                </a:solidFill>
                <a:latin typeface="Tahoma" panose="020B0604030504040204" pitchFamily="34" charset="0"/>
                <a:ea typeface="隶书" pitchFamily="49" charset="-122"/>
                <a:cs typeface="Tahoma" panose="020B0604030504040204" pitchFamily="34" charset="0"/>
                <a:sym typeface="+mn-ea"/>
              </a:rPr>
              <a:t>d. 相位不等：</a:t>
            </a:r>
            <a:r>
              <a:rPr lang="zh-CN" altLang="en-US" sz="2800" dirty="0">
                <a:solidFill>
                  <a:schemeClr val="tx1">
                    <a:lumMod val="75000"/>
                    <a:lumOff val="25000"/>
                  </a:schemeClr>
                </a:solidFill>
                <a:latin typeface="Tahoma" panose="020B0604030504040204" pitchFamily="34" charset="0"/>
                <a:ea typeface="隶书" pitchFamily="49" charset="-122"/>
                <a:cs typeface="Tahoma" panose="020B0604030504040204" pitchFamily="34" charset="0"/>
                <a:sym typeface="+mn-ea"/>
              </a:rPr>
              <a:t>三组相灯</a:t>
            </a:r>
            <a:r>
              <a:rPr lang="zh-CN" altLang="en-US" sz="2800" dirty="0">
                <a:solidFill>
                  <a:srgbClr val="7030A0"/>
                </a:solidFill>
                <a:latin typeface="Tahoma" panose="020B0604030504040204" pitchFamily="34" charset="0"/>
                <a:ea typeface="隶书" pitchFamily="49" charset="-122"/>
                <a:cs typeface="Tahoma" panose="020B0604030504040204" pitchFamily="34" charset="0"/>
                <a:sym typeface="+mn-ea"/>
              </a:rPr>
              <a:t>不同时熄灭</a:t>
            </a:r>
            <a:r>
              <a:rPr lang="zh-CN" altLang="en-US" sz="2800" dirty="0">
                <a:solidFill>
                  <a:schemeClr val="tx1">
                    <a:lumMod val="75000"/>
                    <a:lumOff val="25000"/>
                  </a:schemeClr>
                </a:solidFill>
                <a:latin typeface="Tahoma" panose="020B0604030504040204" pitchFamily="34" charset="0"/>
                <a:ea typeface="隶书" pitchFamily="49" charset="-122"/>
                <a:cs typeface="Tahoma" panose="020B0604030504040204" pitchFamily="34" charset="0"/>
                <a:sym typeface="+mn-ea"/>
              </a:rPr>
              <a:t>，不能合闸并网，需微调节转速</a:t>
            </a:r>
            <a:r>
              <a:rPr lang="zh-CN" altLang="en-US" sz="2800" dirty="0">
                <a:latin typeface="Tahoma" panose="020B0604030504040204" pitchFamily="34" charset="0"/>
                <a:ea typeface="黑体" panose="02010609060101010101" pitchFamily="2" charset="-122"/>
                <a:cs typeface="Tahoma" panose="020B0604030504040204" pitchFamily="34" charset="0"/>
                <a:sym typeface="+mn-ea"/>
              </a:rPr>
              <a:t>。 </a:t>
            </a:r>
            <a:endParaRPr lang="zh-CN" altLang="en-US" sz="2800" b="1" dirty="0">
              <a:latin typeface="Tahoma" panose="020B0604030504040204" pitchFamily="34" charset="0"/>
              <a:ea typeface="黑体" panose="02010609060101010101" pitchFamily="2" charset="-122"/>
              <a:cs typeface="Tahoma" panose="020B0604030504040204" pitchFamily="34" charset="0"/>
              <a:sym typeface="+mn-ea"/>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8197"/>
                                        </p:tgtEl>
                                        <p:attrNameLst>
                                          <p:attrName>style.visibility</p:attrName>
                                        </p:attrNameLst>
                                      </p:cBhvr>
                                      <p:to>
                                        <p:strVal val="visible"/>
                                      </p:to>
                                    </p:set>
                                    <p:animEffect transition="in" filter="box(in)">
                                      <p:cBhvr>
                                        <p:cTn id="7" dur="500"/>
                                        <p:tgtEl>
                                          <p:spTgt spid="81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文本占位符 9218"/>
          <p:cNvSpPr>
            <a:spLocks noGrp="1"/>
          </p:cNvSpPr>
          <p:nvPr>
            <p:ph type="body" idx="1"/>
          </p:nvPr>
        </p:nvSpPr>
        <p:spPr>
          <a:xfrm>
            <a:off x="762000" y="435610"/>
            <a:ext cx="5951220" cy="982980"/>
          </a:xfrm>
        </p:spPr>
        <p:txBody>
          <a:bodyPr>
            <a:normAutofit lnSpcReduction="20000"/>
          </a:bodyPr>
          <a:lstStyle/>
          <a:p>
            <a:pPr>
              <a:lnSpc>
                <a:spcPct val="120000"/>
              </a:lnSpc>
              <a:buNone/>
            </a:pPr>
            <a:r>
              <a:rPr lang="zh-CN" altLang="en-US" sz="3600" dirty="0">
                <a:solidFill>
                  <a:schemeClr val="hlink"/>
                </a:solidFill>
                <a:effectLst>
                  <a:outerShdw blurRad="38100" dist="38100" dir="2700000" algn="tl">
                    <a:srgbClr val="000000">
                      <a:alpha val="43137"/>
                    </a:srgbClr>
                  </a:outerShdw>
                </a:effectLst>
                <a:latin typeface="Tahoma" panose="020B0604030504040204" pitchFamily="34" charset="0"/>
                <a:ea typeface="幼圆" pitchFamily="49" charset="-122"/>
                <a:cs typeface="+mj-cs"/>
              </a:rPr>
              <a:t>(2) </a:t>
            </a:r>
            <a:r>
              <a:rPr lang="zh-CN" altLang="en-US" sz="3600" b="1" dirty="0">
                <a:solidFill>
                  <a:schemeClr val="hlink"/>
                </a:solidFill>
                <a:effectLst>
                  <a:outerShdw blurRad="38100" dist="38100" dir="2700000" algn="tl">
                    <a:srgbClr val="000000">
                      <a:alpha val="43137"/>
                    </a:srgbClr>
                  </a:outerShdw>
                </a:effectLst>
                <a:latin typeface="Tahoma" panose="020B0604030504040204" pitchFamily="34" charset="0"/>
                <a:ea typeface="幼圆" pitchFamily="49" charset="-122"/>
                <a:cs typeface="+mj-cs"/>
              </a:rPr>
              <a:t>灯光旋转法（交叉接法）</a:t>
            </a:r>
          </a:p>
        </p:txBody>
      </p:sp>
      <p:sp>
        <p:nvSpPr>
          <p:cNvPr id="9236" name="矩形 9235"/>
          <p:cNvSpPr/>
          <p:nvPr/>
        </p:nvSpPr>
        <p:spPr>
          <a:xfrm>
            <a:off x="1136015" y="1327785"/>
            <a:ext cx="3541395" cy="4009390"/>
          </a:xfrm>
          <a:prstGeom prst="rect">
            <a:avLst/>
          </a:prstGeom>
          <a:noFill/>
          <a:ln w="9525">
            <a:noFill/>
          </a:ln>
        </p:spPr>
        <p:txBody>
          <a:bodyPr wrap="square">
            <a:spAutoFit/>
          </a:bodyPr>
          <a:lstStyle/>
          <a:p>
            <a:pPr algn="l">
              <a:lnSpc>
                <a:spcPct val="130000"/>
              </a:lnSpc>
            </a:pPr>
            <a:r>
              <a:rPr lang="zh-CN" altLang="en-US" sz="2400" dirty="0">
                <a:solidFill>
                  <a:srgbClr val="0070C0"/>
                </a:solidFill>
                <a:latin typeface="Tahoma" panose="020B0604030504040204" pitchFamily="34" charset="0"/>
                <a:ea typeface="隶书" pitchFamily="49" charset="-122"/>
                <a:cs typeface="Tahoma" panose="020B0604030504040204" pitchFamily="34" charset="0"/>
              </a:rPr>
              <a:t>  </a:t>
            </a:r>
            <a:r>
              <a:rPr lang="zh-CN" altLang="en-US" sz="2800" dirty="0">
                <a:solidFill>
                  <a:srgbClr val="0070C0"/>
                </a:solidFill>
                <a:latin typeface="Tahoma" panose="020B0604030504040204" pitchFamily="34" charset="0"/>
                <a:ea typeface="隶书" pitchFamily="49" charset="-122"/>
                <a:cs typeface="Tahoma" panose="020B0604030504040204" pitchFamily="34" charset="0"/>
              </a:rPr>
              <a:t> </a:t>
            </a:r>
            <a:r>
              <a:rPr lang="zh-CN" altLang="en-US" sz="2800" dirty="0">
                <a:solidFill>
                  <a:schemeClr val="tx1">
                    <a:lumMod val="85000"/>
                    <a:lumOff val="15000"/>
                  </a:schemeClr>
                </a:solidFill>
                <a:latin typeface="Tahoma" panose="020B0604030504040204" pitchFamily="34" charset="0"/>
                <a:ea typeface="隶书" pitchFamily="49" charset="-122"/>
                <a:cs typeface="Tahoma" panose="020B0604030504040204" pitchFamily="34" charset="0"/>
              </a:rPr>
              <a:t>此方法比暗灯法容易实现并网操作，</a:t>
            </a:r>
            <a:r>
              <a:rPr lang="zh-CN" altLang="en-US" sz="2800" dirty="0">
                <a:solidFill>
                  <a:srgbClr val="C00000"/>
                </a:solidFill>
                <a:latin typeface="Tahoma" panose="020B0604030504040204" pitchFamily="34" charset="0"/>
                <a:ea typeface="隶书" pitchFamily="49" charset="-122"/>
                <a:cs typeface="Tahoma" panose="020B0604030504040204" pitchFamily="34" charset="0"/>
              </a:rPr>
              <a:t>一组相灯熄灭，另两组相灯等亮</a:t>
            </a:r>
            <a:r>
              <a:rPr lang="zh-CN" altLang="en-US" sz="2800" dirty="0">
                <a:solidFill>
                  <a:schemeClr val="tx1">
                    <a:lumMod val="85000"/>
                    <a:lumOff val="15000"/>
                  </a:schemeClr>
                </a:solidFill>
                <a:latin typeface="Tahoma" panose="020B0604030504040204" pitchFamily="34" charset="0"/>
                <a:ea typeface="隶书" pitchFamily="49" charset="-122"/>
                <a:cs typeface="Tahoma" panose="020B0604030504040204" pitchFamily="34" charset="0"/>
              </a:rPr>
              <a:t>时迅速合闸，完成并网操作；另外可根据灯光旋转方向判断频率大小。</a:t>
            </a:r>
          </a:p>
        </p:txBody>
      </p:sp>
      <p:sp>
        <p:nvSpPr>
          <p:cNvPr id="5" name="object 5"/>
          <p:cNvSpPr/>
          <p:nvPr/>
        </p:nvSpPr>
        <p:spPr>
          <a:xfrm>
            <a:off x="8753475" y="2118360"/>
            <a:ext cx="3028315" cy="2787015"/>
          </a:xfrm>
          <a:prstGeom prst="rect">
            <a:avLst/>
          </a:prstGeom>
          <a:blipFill>
            <a:blip r:embed="rId4" cstate="print"/>
            <a:stretch>
              <a:fillRect/>
            </a:stretch>
          </a:blipFill>
        </p:spPr>
        <p:txBody>
          <a:bodyPr wrap="square" lIns="0" tIns="0" rIns="0" bIns="0" rtlCol="0"/>
          <a:lstStyle/>
          <a:p>
            <a:endParaRPr/>
          </a:p>
        </p:txBody>
      </p:sp>
      <p:sp>
        <p:nvSpPr>
          <p:cNvPr id="4" name="object 4"/>
          <p:cNvSpPr/>
          <p:nvPr/>
        </p:nvSpPr>
        <p:spPr>
          <a:xfrm>
            <a:off x="5097780" y="1327785"/>
            <a:ext cx="3385820" cy="4202430"/>
          </a:xfrm>
          <a:prstGeom prst="rect">
            <a:avLst/>
          </a:prstGeom>
          <a:blipFill>
            <a:blip r:embed="rId5" cstate="print"/>
            <a:stretch>
              <a:fillRect/>
            </a:stretch>
          </a:blipFill>
        </p:spPr>
        <p:txBody>
          <a:bodyPr wrap="square" lIns="0" tIns="0" rIns="0" bIns="0" rtlCol="0"/>
          <a:lstStyle/>
          <a:p>
            <a:endParaRPr/>
          </a:p>
        </p:txBody>
      </p:sp>
      <p:sp>
        <p:nvSpPr>
          <p:cNvPr id="10246" name="文本框 10245"/>
          <p:cNvSpPr txBox="1"/>
          <p:nvPr/>
        </p:nvSpPr>
        <p:spPr>
          <a:xfrm>
            <a:off x="6615430" y="5877560"/>
            <a:ext cx="3438525" cy="368300"/>
          </a:xfrm>
          <a:prstGeom prst="rect">
            <a:avLst/>
          </a:prstGeom>
          <a:noFill/>
          <a:ln w="9525">
            <a:noFill/>
          </a:ln>
        </p:spPr>
        <p:txBody>
          <a:bodyPr wrap="square">
            <a:spAutoFit/>
          </a:bodyPr>
          <a:lstStyle/>
          <a:p>
            <a:pPr>
              <a:spcBef>
                <a:spcPct val="50000"/>
              </a:spcBef>
            </a:pPr>
            <a:r>
              <a:rPr lang="zh-CN" altLang="en-US" b="1" dirty="0">
                <a:latin typeface="黑体" panose="02010609060101010101" pitchFamily="2" charset="-122"/>
                <a:ea typeface="黑体" panose="02010609060101010101" pitchFamily="2" charset="-122"/>
              </a:rPr>
              <a:t>灯光旋转法接线和向量图 </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 calcmode="lin" valueType="num">
                                      <p:cBhvr additive="base">
                                        <p:cTn id="7" dur="500" fill="hold"/>
                                        <p:tgtEl>
                                          <p:spTgt spid="92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2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246"/>
                                        </p:tgtEl>
                                        <p:attrNameLst>
                                          <p:attrName>style.visibility</p:attrName>
                                        </p:attrNameLst>
                                      </p:cBhvr>
                                      <p:to>
                                        <p:strVal val="visible"/>
                                      </p:to>
                                    </p:set>
                                    <p:anim calcmode="lin" valueType="num">
                                      <p:cBhvr additive="base">
                                        <p:cTn id="13" dur="500" fill="hold"/>
                                        <p:tgtEl>
                                          <p:spTgt spid="10246"/>
                                        </p:tgtEl>
                                        <p:attrNameLst>
                                          <p:attrName>ppt_x</p:attrName>
                                        </p:attrNameLst>
                                      </p:cBhvr>
                                      <p:tavLst>
                                        <p:tav tm="0">
                                          <p:val>
                                            <p:strVal val="#ppt_x"/>
                                          </p:val>
                                        </p:tav>
                                        <p:tav tm="100000">
                                          <p:val>
                                            <p:strVal val="#ppt_x"/>
                                          </p:val>
                                        </p:tav>
                                      </p:tavLst>
                                    </p:anim>
                                    <p:anim calcmode="lin" valueType="num">
                                      <p:cBhvr additive="base">
                                        <p:cTn id="14" dur="500" fill="hold"/>
                                        <p:tgtEl>
                                          <p:spTgt spid="1024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P spid="10246" grpId="0"/>
    </p:bldLst>
  </p:timing>
</p:sld>
</file>

<file path=ppt/tags/tag1.xml><?xml version="1.0" encoding="utf-8"?>
<p:tagLst xmlns:a="http://schemas.openxmlformats.org/drawingml/2006/main" xmlns:r="http://schemas.openxmlformats.org/officeDocument/2006/relationships" xmlns:p="http://schemas.openxmlformats.org/presentationml/2006/main">
  <p:tag name="KSO_WM_TAG_VERSION" val="1.0"/>
  <p:tag name="KSO_WM_TEMPLATE_CATEGORY" val="custom"/>
  <p:tag name="KSO_WM_TEMPLATE_INDEX" val="20187308"/>
</p:tagLst>
</file>

<file path=ppt/tags/tag10.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7308"/>
</p:tagLst>
</file>

<file path=ppt/tags/tag11.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7308"/>
</p:tagLst>
</file>

<file path=ppt/tags/tag12.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7308"/>
</p:tagLst>
</file>

<file path=ppt/tags/tag13.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7308"/>
</p:tagLst>
</file>

<file path=ppt/tags/tag14.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7308"/>
</p:tagLst>
</file>

<file path=ppt/tags/tag15.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7308"/>
</p:tagLst>
</file>

<file path=ppt/tags/tag16.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7308"/>
</p:tagLst>
</file>

<file path=ppt/tags/tag17.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7308"/>
</p:tagLst>
</file>

<file path=ppt/tags/tag2.xml><?xml version="1.0" encoding="utf-8"?>
<p:tagLst xmlns:a="http://schemas.openxmlformats.org/drawingml/2006/main" xmlns:r="http://schemas.openxmlformats.org/officeDocument/2006/relationships" xmlns:p="http://schemas.openxmlformats.org/presentationml/2006/main">
  <p:tag name="KSO_WM_TAG_VERSION" val="1.0"/>
  <p:tag name="KSO_WM_TEMPLATE_CATEGORY" val="custom"/>
  <p:tag name="KSO_WM_TEMPLATE_INDEX" val="20187308"/>
</p:tagLst>
</file>

<file path=ppt/tags/tag3.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20187308"/>
  <p:tag name="KSO_WM_TEMPLATE_THUMBS_INDEX" val="1、2、3、6、8、10、11、12、15"/>
</p:tagLst>
</file>

<file path=ppt/tags/tag4.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7308"/>
</p:tagLst>
</file>

<file path=ppt/tags/tag5.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7308"/>
</p:tagLst>
</file>

<file path=ppt/tags/tag6.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7308"/>
</p:tagLst>
</file>

<file path=ppt/tags/tag7.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7308"/>
</p:tagLst>
</file>

<file path=ppt/tags/tag8.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7308"/>
</p:tagLst>
</file>

<file path=ppt/tags/tag9.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7308"/>
</p:tagLst>
</file>

<file path=ppt/theme/theme1.xml><?xml version="1.0" encoding="utf-8"?>
<a:theme xmlns:a="http://schemas.openxmlformats.org/drawingml/2006/main" name="Office 主题​​">
  <a:themeElements>
    <a:clrScheme name="2019空白演示文档">
      <a:dk1>
        <a:srgbClr val="000000"/>
      </a:dk1>
      <a:lt1>
        <a:srgbClr val="FFFFFF"/>
      </a:lt1>
      <a:dk2>
        <a:srgbClr val="E6E4E4"/>
      </a:dk2>
      <a:lt2>
        <a:srgbClr val="FFFFFF"/>
      </a:lt2>
      <a:accent1>
        <a:srgbClr val="477DEA"/>
      </a:accent1>
      <a:accent2>
        <a:srgbClr val="9B9B9B"/>
      </a:accent2>
      <a:accent3>
        <a:srgbClr val="F3B745"/>
      </a:accent3>
      <a:accent4>
        <a:srgbClr val="477EE7"/>
      </a:accent4>
      <a:accent5>
        <a:srgbClr val="4BA151"/>
      </a:accent5>
      <a:accent6>
        <a:srgbClr val="E9403C"/>
      </a:accent6>
      <a:hlink>
        <a:srgbClr val="0563C1"/>
      </a:hlink>
      <a:folHlink>
        <a:srgbClr val="954D72"/>
      </a:folHlink>
    </a:clrScheme>
    <a:fontScheme name="2019空白演示文档">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688</Words>
  <Application>WPS 演示</Application>
  <PresentationFormat>自定义</PresentationFormat>
  <Paragraphs>60</Paragraphs>
  <Slides>14</Slides>
  <Notes>1</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14</vt:i4>
      </vt:variant>
    </vt:vector>
  </HeadingPairs>
  <TitlesOfParts>
    <vt:vector size="16" baseType="lpstr">
      <vt:lpstr>Office 主题​​</vt:lpstr>
      <vt:lpstr>Microsoft 公式 3.0</vt:lpstr>
      <vt:lpstr>同步发电机投入并联的条件和方法</vt:lpstr>
      <vt:lpstr> 一、无穷大电网 </vt:lpstr>
      <vt:lpstr>幻灯片 3</vt:lpstr>
      <vt:lpstr>6.4.1  投入并联的条件和方法</vt:lpstr>
      <vt:lpstr>条件不满足时对电机的影响</vt:lpstr>
      <vt:lpstr>方法</vt:lpstr>
      <vt:lpstr>幻灯片 7</vt:lpstr>
      <vt:lpstr>幻灯片 8</vt:lpstr>
      <vt:lpstr>幻灯片 9</vt:lpstr>
      <vt:lpstr>幻灯片 10</vt:lpstr>
      <vt:lpstr>幻灯片 11</vt:lpstr>
      <vt:lpstr>幻灯片 12</vt:lpstr>
      <vt:lpstr>幻灯片 13</vt:lpstr>
      <vt:lpstr>幻灯片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pzh</cp:lastModifiedBy>
  <cp:revision>5</cp:revision>
  <dcterms:created xsi:type="dcterms:W3CDTF">2018-10-07T09:28:00Z</dcterms:created>
  <dcterms:modified xsi:type="dcterms:W3CDTF">2018-11-12T04:55:27Z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2052-10.1.0.7566</vt:lpwstr>
  </property>
</Properties>
</file>