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256" r:id="rId6"/>
    <p:sldId id="257" r:id="rId8"/>
    <p:sldId id="258" r:id="rId9"/>
    <p:sldId id="300" r:id="rId10"/>
    <p:sldId id="301" r:id="rId11"/>
    <p:sldId id="305" r:id="rId12"/>
    <p:sldId id="304" r:id="rId13"/>
  </p:sldIdLst>
  <p:sldSz cx="12168505" cy="6858000"/>
  <p:notesSz cx="6858000" cy="9144000"/>
  <p:defaultTextStyle>
    <a:defPPr>
      <a:defRPr lang="zh-CN"/>
    </a:defPPr>
    <a:lvl1pPr marL="0" lvl="0" indent="0" algn="l" defTabSz="12179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3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8330" lvl="1" indent="-151130" algn="l" defTabSz="12179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3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7930" lvl="2" indent="-303530" algn="l" defTabSz="12179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3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5625" lvl="3" indent="-454025" algn="l" defTabSz="12179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3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5225" lvl="4" indent="-606425" algn="l" defTabSz="12179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3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606425" algn="l" defTabSz="12179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3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606425" algn="l" defTabSz="12179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3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606425" algn="l" defTabSz="12179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3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606425" algn="l" defTabSz="12179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3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2A0"/>
    <a:srgbClr val="DB2914"/>
    <a:srgbClr val="384340"/>
    <a:srgbClr val="2B2B29"/>
    <a:srgbClr val="2B2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19"/>
    <p:restoredTop sz="90351"/>
  </p:normalViewPr>
  <p:slideViewPr>
    <p:cSldViewPr showGuides="1">
      <p:cViewPr>
        <p:scale>
          <a:sx n="75" d="100"/>
          <a:sy n="75" d="100"/>
        </p:scale>
        <p:origin x="2040" y="1164"/>
      </p:cViewPr>
      <p:guideLst>
        <p:guide orient="horz" pos="2159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8965" marR="0" lvl="1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17930" marR="0" lvl="2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6260" marR="0" lvl="3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435225" marR="0" lvl="4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DB34E-4C41-4E5D-8C14-11A4BFD78F3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7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965" algn="l" defTabSz="1217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930" algn="l" defTabSz="1217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6260" algn="l" defTabSz="1217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5225" algn="l" defTabSz="1217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4190" algn="l" defTabSz="1217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155" algn="l" defTabSz="1217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1485" algn="l" defTabSz="1217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0450" algn="l" defTabSz="1217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更多免费教程和模板请访问：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www.quppt.com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更多免费教程和模板请访问：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www.quppt.com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更多免费教程和模板请访问：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www.quppt.com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6766-9F3A-4E5C-B3BB-EFC12EE2CA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614" y="2130426"/>
            <a:ext cx="1034296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1936" y="206375"/>
            <a:ext cx="2737842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09" y="206375"/>
            <a:ext cx="8010724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614" y="2130427"/>
            <a:ext cx="1034296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3" y="4406902"/>
            <a:ext cx="10342960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203" y="2906713"/>
            <a:ext cx="10342960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49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369060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4pPr>
            <a:lvl5pPr marL="1824990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5pPr>
            <a:lvl6pPr marL="2281555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6pPr>
            <a:lvl7pPr marL="2737485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7pPr>
            <a:lvl8pPr marL="3194050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8pPr>
            <a:lvl9pPr marL="3649980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2795"/>
            </a:lvl1pPr>
            <a:lvl2pPr>
              <a:defRPr sz="2395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2795"/>
            </a:lvl1pPr>
            <a:lvl2pPr>
              <a:defRPr sz="2395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10" y="1535113"/>
            <a:ext cx="5376396" cy="639762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565" indent="0">
              <a:buNone/>
              <a:defRPr sz="1995" b="1"/>
            </a:lvl2pPr>
            <a:lvl3pPr marL="912495" indent="0">
              <a:buNone/>
              <a:defRPr sz="1795" b="1"/>
            </a:lvl3pPr>
            <a:lvl4pPr marL="1369060" indent="0">
              <a:buNone/>
              <a:defRPr sz="1595" b="1"/>
            </a:lvl4pPr>
            <a:lvl5pPr marL="1824990" indent="0">
              <a:buNone/>
              <a:defRPr sz="1595" b="1"/>
            </a:lvl5pPr>
            <a:lvl6pPr marL="2281555" indent="0">
              <a:buNone/>
              <a:defRPr sz="1595" b="1"/>
            </a:lvl6pPr>
            <a:lvl7pPr marL="2737485" indent="0">
              <a:buNone/>
              <a:defRPr sz="1595" b="1"/>
            </a:lvl7pPr>
            <a:lvl8pPr marL="3194050" indent="0">
              <a:buNone/>
              <a:defRPr sz="1595" b="1"/>
            </a:lvl8pPr>
            <a:lvl9pPr marL="3649980" indent="0">
              <a:buNone/>
              <a:defRPr sz="159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10" y="2174875"/>
            <a:ext cx="5376396" cy="3951288"/>
          </a:xfrm>
        </p:spPr>
        <p:txBody>
          <a:bodyPr/>
          <a:lstStyle>
            <a:lvl1pPr>
              <a:defRPr sz="2395"/>
            </a:lvl1pPr>
            <a:lvl2pPr>
              <a:defRPr sz="1995"/>
            </a:lvl2pPr>
            <a:lvl3pPr>
              <a:defRPr sz="1795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1272" y="1535113"/>
            <a:ext cx="5378508" cy="639762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565" indent="0">
              <a:buNone/>
              <a:defRPr sz="1995" b="1"/>
            </a:lvl2pPr>
            <a:lvl3pPr marL="912495" indent="0">
              <a:buNone/>
              <a:defRPr sz="1795" b="1"/>
            </a:lvl3pPr>
            <a:lvl4pPr marL="1369060" indent="0">
              <a:buNone/>
              <a:defRPr sz="1595" b="1"/>
            </a:lvl4pPr>
            <a:lvl5pPr marL="1824990" indent="0">
              <a:buNone/>
              <a:defRPr sz="1595" b="1"/>
            </a:lvl5pPr>
            <a:lvl6pPr marL="2281555" indent="0">
              <a:buNone/>
              <a:defRPr sz="1595" b="1"/>
            </a:lvl6pPr>
            <a:lvl7pPr marL="2737485" indent="0">
              <a:buNone/>
              <a:defRPr sz="1595" b="1"/>
            </a:lvl7pPr>
            <a:lvl8pPr marL="3194050" indent="0">
              <a:buNone/>
              <a:defRPr sz="1595" b="1"/>
            </a:lvl8pPr>
            <a:lvl9pPr marL="3649980" indent="0">
              <a:buNone/>
              <a:defRPr sz="159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1272" y="2174875"/>
            <a:ext cx="5378508" cy="3951288"/>
          </a:xfrm>
        </p:spPr>
        <p:txBody>
          <a:bodyPr/>
          <a:lstStyle>
            <a:lvl1pPr>
              <a:defRPr sz="2395"/>
            </a:lvl1pPr>
            <a:lvl2pPr>
              <a:defRPr sz="1995"/>
            </a:lvl2pPr>
            <a:lvl3pPr>
              <a:defRPr sz="1795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5" cy="5853113"/>
          </a:xfrm>
        </p:spPr>
        <p:txBody>
          <a:bodyPr/>
          <a:lstStyle>
            <a:lvl1pPr>
              <a:defRPr sz="3195"/>
            </a:lvl1pPr>
            <a:lvl2pPr>
              <a:defRPr sz="2795"/>
            </a:lvl2pPr>
            <a:lvl3pPr>
              <a:defRPr sz="2395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395"/>
            </a:lvl1pPr>
            <a:lvl2pPr marL="456565" indent="0">
              <a:buNone/>
              <a:defRPr sz="1200"/>
            </a:lvl2pPr>
            <a:lvl3pPr marL="912495" indent="0">
              <a:buNone/>
              <a:defRPr sz="1000"/>
            </a:lvl3pPr>
            <a:lvl4pPr marL="1369060" indent="0">
              <a:buNone/>
              <a:defRPr sz="900"/>
            </a:lvl4pPr>
            <a:lvl5pPr marL="1824990" indent="0">
              <a:buNone/>
              <a:defRPr sz="900"/>
            </a:lvl5pPr>
            <a:lvl6pPr marL="2281555" indent="0">
              <a:buNone/>
              <a:defRPr sz="900"/>
            </a:lvl6pPr>
            <a:lvl7pPr marL="2737485" indent="0">
              <a:buNone/>
              <a:defRPr sz="900"/>
            </a:lvl7pPr>
            <a:lvl8pPr marL="3194050" indent="0">
              <a:buNone/>
              <a:defRPr sz="900"/>
            </a:lvl8pPr>
            <a:lvl9pPr marL="364998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195"/>
            </a:lvl1pPr>
            <a:lvl2pPr marL="456565" indent="0">
              <a:buNone/>
              <a:defRPr sz="2795"/>
            </a:lvl2pPr>
            <a:lvl3pPr marL="912495" indent="0">
              <a:buNone/>
              <a:defRPr sz="2395"/>
            </a:lvl3pPr>
            <a:lvl4pPr marL="1369060" indent="0">
              <a:buNone/>
              <a:defRPr sz="1995"/>
            </a:lvl4pPr>
            <a:lvl5pPr marL="1824990" indent="0">
              <a:buNone/>
              <a:defRPr sz="1995"/>
            </a:lvl5pPr>
            <a:lvl6pPr marL="2281555" indent="0">
              <a:buNone/>
              <a:defRPr sz="1995"/>
            </a:lvl6pPr>
            <a:lvl7pPr marL="2737485" indent="0">
              <a:buNone/>
              <a:defRPr sz="1995"/>
            </a:lvl7pPr>
            <a:lvl8pPr marL="3194050" indent="0">
              <a:buNone/>
              <a:defRPr sz="1995"/>
            </a:lvl8pPr>
            <a:lvl9pPr marL="3649980" indent="0">
              <a:buNone/>
              <a:defRPr sz="1995"/>
            </a:lvl9pPr>
          </a:lstStyle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1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395"/>
            </a:lvl1pPr>
            <a:lvl2pPr marL="456565" indent="0">
              <a:buNone/>
              <a:defRPr sz="1200"/>
            </a:lvl2pPr>
            <a:lvl3pPr marL="912495" indent="0">
              <a:buNone/>
              <a:defRPr sz="1000"/>
            </a:lvl3pPr>
            <a:lvl4pPr marL="1369060" indent="0">
              <a:buNone/>
              <a:defRPr sz="900"/>
            </a:lvl4pPr>
            <a:lvl5pPr marL="1824990" indent="0">
              <a:buNone/>
              <a:defRPr sz="900"/>
            </a:lvl5pPr>
            <a:lvl6pPr marL="2281555" indent="0">
              <a:buNone/>
              <a:defRPr sz="900"/>
            </a:lvl6pPr>
            <a:lvl7pPr marL="2737485" indent="0">
              <a:buNone/>
              <a:defRPr sz="900"/>
            </a:lvl7pPr>
            <a:lvl8pPr marL="3194050" indent="0">
              <a:buNone/>
              <a:defRPr sz="900"/>
            </a:lvl8pPr>
            <a:lvl9pPr marL="364998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1936" y="274640"/>
            <a:ext cx="2737842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614" y="2130427"/>
            <a:ext cx="1034296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3" y="4406902"/>
            <a:ext cx="10342960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203" y="2906713"/>
            <a:ext cx="10342960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49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369060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4pPr>
            <a:lvl5pPr marL="1824990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5pPr>
            <a:lvl6pPr marL="2281555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6pPr>
            <a:lvl7pPr marL="2737485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7pPr>
            <a:lvl8pPr marL="3194050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8pPr>
            <a:lvl9pPr marL="3649980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2795"/>
            </a:lvl1pPr>
            <a:lvl2pPr>
              <a:defRPr sz="2395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2795"/>
            </a:lvl1pPr>
            <a:lvl2pPr>
              <a:defRPr sz="2395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10" y="1535113"/>
            <a:ext cx="5376396" cy="639762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565" indent="0">
              <a:buNone/>
              <a:defRPr sz="1995" b="1"/>
            </a:lvl2pPr>
            <a:lvl3pPr marL="912495" indent="0">
              <a:buNone/>
              <a:defRPr sz="1795" b="1"/>
            </a:lvl3pPr>
            <a:lvl4pPr marL="1369060" indent="0">
              <a:buNone/>
              <a:defRPr sz="1595" b="1"/>
            </a:lvl4pPr>
            <a:lvl5pPr marL="1824990" indent="0">
              <a:buNone/>
              <a:defRPr sz="1595" b="1"/>
            </a:lvl5pPr>
            <a:lvl6pPr marL="2281555" indent="0">
              <a:buNone/>
              <a:defRPr sz="1595" b="1"/>
            </a:lvl6pPr>
            <a:lvl7pPr marL="2737485" indent="0">
              <a:buNone/>
              <a:defRPr sz="1595" b="1"/>
            </a:lvl7pPr>
            <a:lvl8pPr marL="3194050" indent="0">
              <a:buNone/>
              <a:defRPr sz="1595" b="1"/>
            </a:lvl8pPr>
            <a:lvl9pPr marL="3649980" indent="0">
              <a:buNone/>
              <a:defRPr sz="159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10" y="2174875"/>
            <a:ext cx="5376396" cy="3951288"/>
          </a:xfrm>
        </p:spPr>
        <p:txBody>
          <a:bodyPr/>
          <a:lstStyle>
            <a:lvl1pPr>
              <a:defRPr sz="2395"/>
            </a:lvl1pPr>
            <a:lvl2pPr>
              <a:defRPr sz="1995"/>
            </a:lvl2pPr>
            <a:lvl3pPr>
              <a:defRPr sz="1795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1272" y="1535113"/>
            <a:ext cx="5378508" cy="639762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565" indent="0">
              <a:buNone/>
              <a:defRPr sz="1995" b="1"/>
            </a:lvl2pPr>
            <a:lvl3pPr marL="912495" indent="0">
              <a:buNone/>
              <a:defRPr sz="1795" b="1"/>
            </a:lvl3pPr>
            <a:lvl4pPr marL="1369060" indent="0">
              <a:buNone/>
              <a:defRPr sz="1595" b="1"/>
            </a:lvl4pPr>
            <a:lvl5pPr marL="1824990" indent="0">
              <a:buNone/>
              <a:defRPr sz="1595" b="1"/>
            </a:lvl5pPr>
            <a:lvl6pPr marL="2281555" indent="0">
              <a:buNone/>
              <a:defRPr sz="1595" b="1"/>
            </a:lvl6pPr>
            <a:lvl7pPr marL="2737485" indent="0">
              <a:buNone/>
              <a:defRPr sz="1595" b="1"/>
            </a:lvl7pPr>
            <a:lvl8pPr marL="3194050" indent="0">
              <a:buNone/>
              <a:defRPr sz="1595" b="1"/>
            </a:lvl8pPr>
            <a:lvl9pPr marL="3649980" indent="0">
              <a:buNone/>
              <a:defRPr sz="159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1272" y="2174875"/>
            <a:ext cx="5378508" cy="3951288"/>
          </a:xfrm>
        </p:spPr>
        <p:txBody>
          <a:bodyPr/>
          <a:lstStyle>
            <a:lvl1pPr>
              <a:defRPr sz="2395"/>
            </a:lvl1pPr>
            <a:lvl2pPr>
              <a:defRPr sz="1995"/>
            </a:lvl2pPr>
            <a:lvl3pPr>
              <a:defRPr sz="1795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3" y="4406901"/>
            <a:ext cx="10342960" cy="1362075"/>
          </a:xfrm>
        </p:spPr>
        <p:txBody>
          <a:bodyPr anchor="t"/>
          <a:lstStyle>
            <a:lvl1pPr algn="l">
              <a:defRPr sz="532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203" y="2906713"/>
            <a:ext cx="10342960" cy="1500187"/>
          </a:xfrm>
        </p:spPr>
        <p:txBody>
          <a:bodyPr anchor="b"/>
          <a:lstStyle>
            <a:lvl1pPr marL="0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2pPr>
            <a:lvl3pPr marL="1216660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3pPr>
            <a:lvl4pPr marL="182499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332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228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061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5894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6727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5" cy="5853113"/>
          </a:xfrm>
        </p:spPr>
        <p:txBody>
          <a:bodyPr/>
          <a:lstStyle>
            <a:lvl1pPr>
              <a:defRPr sz="3195"/>
            </a:lvl1pPr>
            <a:lvl2pPr>
              <a:defRPr sz="2795"/>
            </a:lvl2pPr>
            <a:lvl3pPr>
              <a:defRPr sz="2395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395"/>
            </a:lvl1pPr>
            <a:lvl2pPr marL="456565" indent="0">
              <a:buNone/>
              <a:defRPr sz="1200"/>
            </a:lvl2pPr>
            <a:lvl3pPr marL="912495" indent="0">
              <a:buNone/>
              <a:defRPr sz="1000"/>
            </a:lvl3pPr>
            <a:lvl4pPr marL="1369060" indent="0">
              <a:buNone/>
              <a:defRPr sz="900"/>
            </a:lvl4pPr>
            <a:lvl5pPr marL="1824990" indent="0">
              <a:buNone/>
              <a:defRPr sz="900"/>
            </a:lvl5pPr>
            <a:lvl6pPr marL="2281555" indent="0">
              <a:buNone/>
              <a:defRPr sz="900"/>
            </a:lvl6pPr>
            <a:lvl7pPr marL="2737485" indent="0">
              <a:buNone/>
              <a:defRPr sz="900"/>
            </a:lvl7pPr>
            <a:lvl8pPr marL="3194050" indent="0">
              <a:buNone/>
              <a:defRPr sz="900"/>
            </a:lvl8pPr>
            <a:lvl9pPr marL="364998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195"/>
            </a:lvl1pPr>
            <a:lvl2pPr marL="456565" indent="0">
              <a:buNone/>
              <a:defRPr sz="2795"/>
            </a:lvl2pPr>
            <a:lvl3pPr marL="912495" indent="0">
              <a:buNone/>
              <a:defRPr sz="2395"/>
            </a:lvl3pPr>
            <a:lvl4pPr marL="1369060" indent="0">
              <a:buNone/>
              <a:defRPr sz="1995"/>
            </a:lvl4pPr>
            <a:lvl5pPr marL="1824990" indent="0">
              <a:buNone/>
              <a:defRPr sz="1995"/>
            </a:lvl5pPr>
            <a:lvl6pPr marL="2281555" indent="0">
              <a:buNone/>
              <a:defRPr sz="1995"/>
            </a:lvl6pPr>
            <a:lvl7pPr marL="2737485" indent="0">
              <a:buNone/>
              <a:defRPr sz="1995"/>
            </a:lvl7pPr>
            <a:lvl8pPr marL="3194050" indent="0">
              <a:buNone/>
              <a:defRPr sz="1995"/>
            </a:lvl8pPr>
            <a:lvl9pPr marL="3649980" indent="0">
              <a:buNone/>
              <a:defRPr sz="1995"/>
            </a:lvl9pPr>
          </a:lstStyle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1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395"/>
            </a:lvl1pPr>
            <a:lvl2pPr marL="456565" indent="0">
              <a:buNone/>
              <a:defRPr sz="1200"/>
            </a:lvl2pPr>
            <a:lvl3pPr marL="912495" indent="0">
              <a:buNone/>
              <a:defRPr sz="1000"/>
            </a:lvl3pPr>
            <a:lvl4pPr marL="1369060" indent="0">
              <a:buNone/>
              <a:defRPr sz="900"/>
            </a:lvl4pPr>
            <a:lvl5pPr marL="1824990" indent="0">
              <a:buNone/>
              <a:defRPr sz="900"/>
            </a:lvl5pPr>
            <a:lvl6pPr marL="2281555" indent="0">
              <a:buNone/>
              <a:defRPr sz="900"/>
            </a:lvl6pPr>
            <a:lvl7pPr marL="2737485" indent="0">
              <a:buNone/>
              <a:defRPr sz="900"/>
            </a:lvl7pPr>
            <a:lvl8pPr marL="3194050" indent="0">
              <a:buNone/>
              <a:defRPr sz="900"/>
            </a:lvl8pPr>
            <a:lvl9pPr marL="364998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1936" y="274640"/>
            <a:ext cx="2737842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182918" y="2058227"/>
            <a:ext cx="7802669" cy="2741546"/>
          </a:xfrm>
          <a:prstGeom prst="rect">
            <a:avLst/>
          </a:prstGeom>
          <a:solidFill>
            <a:schemeClr val="accent1"/>
          </a:solidFill>
          <a:ln w="101600">
            <a:solidFill>
              <a:srgbClr val="FFA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 r="61378"/>
          <a:stretch>
            <a:fillRect/>
          </a:stretch>
        </p:blipFill>
        <p:spPr>
          <a:xfrm>
            <a:off x="1838507" y="3224778"/>
            <a:ext cx="2908430" cy="31191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75440" y="545696"/>
            <a:ext cx="3610911" cy="19319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 l="34257"/>
          <a:stretch>
            <a:fillRect/>
          </a:stretch>
        </p:blipFill>
        <p:spPr>
          <a:xfrm>
            <a:off x="6287466" y="3291599"/>
            <a:ext cx="4950791" cy="31191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182918" y="2914075"/>
            <a:ext cx="7802669" cy="1023532"/>
          </a:xfrm>
        </p:spPr>
        <p:txBody>
          <a:bodyPr anchor="ctr" anchorCtr="0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82917" y="3983397"/>
            <a:ext cx="7802670" cy="7779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82918" y="2058227"/>
            <a:ext cx="7802669" cy="2741546"/>
          </a:xfrm>
          <a:prstGeom prst="rect">
            <a:avLst/>
          </a:prstGeom>
          <a:solidFill>
            <a:schemeClr val="accent1"/>
          </a:solidFill>
          <a:ln w="101600">
            <a:solidFill>
              <a:srgbClr val="FFA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 r="61378"/>
          <a:stretch>
            <a:fillRect/>
          </a:stretch>
        </p:blipFill>
        <p:spPr>
          <a:xfrm>
            <a:off x="1838507" y="3224778"/>
            <a:ext cx="2908430" cy="31191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75440" y="545696"/>
            <a:ext cx="3610911" cy="19319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 l="34257"/>
          <a:stretch>
            <a:fillRect/>
          </a:stretch>
        </p:blipFill>
        <p:spPr>
          <a:xfrm>
            <a:off x="6287466" y="3291599"/>
            <a:ext cx="4950791" cy="3119173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182917" y="2045829"/>
            <a:ext cx="7802670" cy="2753944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585" y="1825625"/>
            <a:ext cx="5171615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0306" y="1825625"/>
            <a:ext cx="5171615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70" y="365125"/>
            <a:ext cx="10495336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70" y="1744961"/>
            <a:ext cx="51478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170" y="2615609"/>
            <a:ext cx="514784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0306" y="1744961"/>
            <a:ext cx="5173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0306" y="2615609"/>
            <a:ext cx="517320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82918" y="2058227"/>
            <a:ext cx="7802669" cy="2741546"/>
          </a:xfrm>
          <a:prstGeom prst="rect">
            <a:avLst/>
          </a:prstGeom>
          <a:solidFill>
            <a:schemeClr val="accent1"/>
          </a:solidFill>
          <a:ln w="101600">
            <a:solidFill>
              <a:srgbClr val="FFA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 r="61378"/>
          <a:stretch>
            <a:fillRect/>
          </a:stretch>
        </p:blipFill>
        <p:spPr>
          <a:xfrm>
            <a:off x="1838507" y="3224778"/>
            <a:ext cx="2908430" cy="31191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75440" y="545696"/>
            <a:ext cx="3610911" cy="19319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/>
          <a:srcRect l="34257"/>
          <a:stretch>
            <a:fillRect/>
          </a:stretch>
        </p:blipFill>
        <p:spPr>
          <a:xfrm>
            <a:off x="6287466" y="3291599"/>
            <a:ext cx="4950791" cy="31191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82918" y="2045525"/>
            <a:ext cx="7802669" cy="1653067"/>
          </a:xfrm>
        </p:spPr>
        <p:txBody>
          <a:bodyPr anchor="b" anchorCtr="0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182918" y="3710992"/>
            <a:ext cx="7802669" cy="108878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9" y="1200151"/>
            <a:ext cx="5374283" cy="3394075"/>
          </a:xfrm>
        </p:spPr>
        <p:txBody>
          <a:bodyPr/>
          <a:lstStyle>
            <a:lvl1pPr>
              <a:defRPr sz="3725"/>
            </a:lvl1pPr>
            <a:lvl2pPr>
              <a:defRPr sz="3195"/>
            </a:lvl2pPr>
            <a:lvl3pPr>
              <a:defRPr sz="2660"/>
            </a:lvl3pPr>
            <a:lvl4pPr>
              <a:defRPr sz="2395"/>
            </a:lvl4pPr>
            <a:lvl5pPr>
              <a:defRPr sz="2395"/>
            </a:lvl5pPr>
            <a:lvl6pPr>
              <a:defRPr sz="2395"/>
            </a:lvl6pPr>
            <a:lvl7pPr>
              <a:defRPr sz="2395"/>
            </a:lvl7pPr>
            <a:lvl8pPr>
              <a:defRPr sz="2395"/>
            </a:lvl8pPr>
            <a:lvl9pPr>
              <a:defRPr sz="23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5496" y="1200151"/>
            <a:ext cx="5374283" cy="3394075"/>
          </a:xfrm>
        </p:spPr>
        <p:txBody>
          <a:bodyPr/>
          <a:lstStyle>
            <a:lvl1pPr>
              <a:defRPr sz="3725"/>
            </a:lvl1pPr>
            <a:lvl2pPr>
              <a:defRPr sz="3195"/>
            </a:lvl2pPr>
            <a:lvl3pPr>
              <a:defRPr sz="2660"/>
            </a:lvl3pPr>
            <a:lvl4pPr>
              <a:defRPr sz="2395"/>
            </a:lvl4pPr>
            <a:lvl5pPr>
              <a:defRPr sz="2395"/>
            </a:lvl5pPr>
            <a:lvl6pPr>
              <a:defRPr sz="2395"/>
            </a:lvl6pPr>
            <a:lvl7pPr>
              <a:defRPr sz="2395"/>
            </a:lvl7pPr>
            <a:lvl8pPr>
              <a:defRPr sz="2395"/>
            </a:lvl8pPr>
            <a:lvl9pPr>
              <a:defRPr sz="23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6585" y="713673"/>
            <a:ext cx="4672632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31643" y="713673"/>
            <a:ext cx="5700875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6585" y="2313873"/>
            <a:ext cx="467263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24770" y="365125"/>
            <a:ext cx="907149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584" y="365125"/>
            <a:ext cx="942823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6585" y="551543"/>
            <a:ext cx="10495336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10" y="274639"/>
            <a:ext cx="1095136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10" y="1535113"/>
            <a:ext cx="5376396" cy="639763"/>
          </a:xfrm>
        </p:spPr>
        <p:txBody>
          <a:bodyPr anchor="b"/>
          <a:lstStyle>
            <a:lvl1pPr marL="0" indent="0">
              <a:buNone/>
              <a:defRPr sz="3195" b="1"/>
            </a:lvl1pPr>
            <a:lvl2pPr marL="608330" indent="0">
              <a:buNone/>
              <a:defRPr sz="2660" b="1"/>
            </a:lvl2pPr>
            <a:lvl3pPr marL="1216660" indent="0">
              <a:buNone/>
              <a:defRPr sz="2395" b="1"/>
            </a:lvl3pPr>
            <a:lvl4pPr marL="1824990" indent="0">
              <a:buNone/>
              <a:defRPr sz="2130" b="1"/>
            </a:lvl4pPr>
            <a:lvl5pPr marL="2433320" indent="0">
              <a:buNone/>
              <a:defRPr sz="2130" b="1"/>
            </a:lvl5pPr>
            <a:lvl6pPr marL="3042285" indent="0">
              <a:buNone/>
              <a:defRPr sz="2130" b="1"/>
            </a:lvl6pPr>
            <a:lvl7pPr marL="3650615" indent="0">
              <a:buNone/>
              <a:defRPr sz="2130" b="1"/>
            </a:lvl7pPr>
            <a:lvl8pPr marL="4258945" indent="0">
              <a:buNone/>
              <a:defRPr sz="2130" b="1"/>
            </a:lvl8pPr>
            <a:lvl9pPr marL="4867275" indent="0">
              <a:buNone/>
              <a:defRPr sz="213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10" y="2174875"/>
            <a:ext cx="5376396" cy="3951288"/>
          </a:xfrm>
        </p:spPr>
        <p:txBody>
          <a:bodyPr/>
          <a:lstStyle>
            <a:lvl1pPr>
              <a:defRPr sz="3195"/>
            </a:lvl1pPr>
            <a:lvl2pPr>
              <a:defRPr sz="2660"/>
            </a:lvl2pPr>
            <a:lvl3pPr>
              <a:defRPr sz="2395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1273" y="1535113"/>
            <a:ext cx="5378508" cy="639763"/>
          </a:xfrm>
        </p:spPr>
        <p:txBody>
          <a:bodyPr anchor="b"/>
          <a:lstStyle>
            <a:lvl1pPr marL="0" indent="0">
              <a:buNone/>
              <a:defRPr sz="3195" b="1"/>
            </a:lvl1pPr>
            <a:lvl2pPr marL="608330" indent="0">
              <a:buNone/>
              <a:defRPr sz="2660" b="1"/>
            </a:lvl2pPr>
            <a:lvl3pPr marL="1216660" indent="0">
              <a:buNone/>
              <a:defRPr sz="2395" b="1"/>
            </a:lvl3pPr>
            <a:lvl4pPr marL="1824990" indent="0">
              <a:buNone/>
              <a:defRPr sz="2130" b="1"/>
            </a:lvl4pPr>
            <a:lvl5pPr marL="2433320" indent="0">
              <a:buNone/>
              <a:defRPr sz="2130" b="1"/>
            </a:lvl5pPr>
            <a:lvl6pPr marL="3042285" indent="0">
              <a:buNone/>
              <a:defRPr sz="2130" b="1"/>
            </a:lvl6pPr>
            <a:lvl7pPr marL="3650615" indent="0">
              <a:buNone/>
              <a:defRPr sz="2130" b="1"/>
            </a:lvl7pPr>
            <a:lvl8pPr marL="4258945" indent="0">
              <a:buNone/>
              <a:defRPr sz="2130" b="1"/>
            </a:lvl8pPr>
            <a:lvl9pPr marL="4867275" indent="0">
              <a:buNone/>
              <a:defRPr sz="213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1273" y="2174875"/>
            <a:ext cx="5378508" cy="3951288"/>
          </a:xfrm>
        </p:spPr>
        <p:txBody>
          <a:bodyPr/>
          <a:lstStyle>
            <a:lvl1pPr>
              <a:defRPr sz="3195"/>
            </a:lvl1pPr>
            <a:lvl2pPr>
              <a:defRPr sz="2660"/>
            </a:lvl2pPr>
            <a:lvl3pPr>
              <a:defRPr sz="2395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11" y="273049"/>
            <a:ext cx="4003250" cy="1162051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5" cy="5853113"/>
          </a:xfrm>
        </p:spPr>
        <p:txBody>
          <a:bodyPr/>
          <a:lstStyle>
            <a:lvl1pPr>
              <a:defRPr sz="4260"/>
            </a:lvl1pPr>
            <a:lvl2pPr>
              <a:defRPr sz="3725"/>
            </a:lvl2pPr>
            <a:lvl3pPr>
              <a:defRPr sz="3195"/>
            </a:lvl3pPr>
            <a:lvl4pPr>
              <a:defRPr sz="2660"/>
            </a:lvl4pPr>
            <a:lvl5pPr>
              <a:defRPr sz="2660"/>
            </a:lvl5pPr>
            <a:lvl6pPr>
              <a:defRPr sz="2660"/>
            </a:lvl6pPr>
            <a:lvl7pPr>
              <a:defRPr sz="2660"/>
            </a:lvl7pPr>
            <a:lvl8pPr>
              <a:defRPr sz="2660"/>
            </a:lvl8pPr>
            <a:lvl9pPr>
              <a:defRPr sz="26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11" y="1435102"/>
            <a:ext cx="4003250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8330" indent="0">
              <a:buNone/>
              <a:defRPr sz="1595"/>
            </a:lvl2pPr>
            <a:lvl3pPr marL="1216660" indent="0">
              <a:buNone/>
              <a:defRPr sz="1330"/>
            </a:lvl3pPr>
            <a:lvl4pPr marL="1824990" indent="0">
              <a:buNone/>
              <a:defRPr sz="1200"/>
            </a:lvl4pPr>
            <a:lvl5pPr marL="2433320" indent="0">
              <a:buNone/>
              <a:defRPr sz="1200"/>
            </a:lvl5pPr>
            <a:lvl6pPr marL="3042285" indent="0">
              <a:buNone/>
              <a:defRPr sz="1200"/>
            </a:lvl6pPr>
            <a:lvl7pPr marL="3650615" indent="0">
              <a:buNone/>
              <a:defRPr sz="1200"/>
            </a:lvl7pPr>
            <a:lvl8pPr marL="4258945" indent="0">
              <a:buNone/>
              <a:defRPr sz="1200"/>
            </a:lvl8pPr>
            <a:lvl9pPr marL="486727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9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0"/>
            </a:lvl1pPr>
            <a:lvl2pPr marL="608330" indent="0">
              <a:buNone/>
              <a:defRPr sz="3725"/>
            </a:lvl2pPr>
            <a:lvl3pPr marL="1216660" indent="0">
              <a:buNone/>
              <a:defRPr sz="3195"/>
            </a:lvl3pPr>
            <a:lvl4pPr marL="1824990" indent="0">
              <a:buNone/>
              <a:defRPr sz="2660"/>
            </a:lvl4pPr>
            <a:lvl5pPr marL="2433320" indent="0">
              <a:buNone/>
              <a:defRPr sz="2660"/>
            </a:lvl5pPr>
            <a:lvl6pPr marL="3042285" indent="0">
              <a:buNone/>
              <a:defRPr sz="2660"/>
            </a:lvl6pPr>
            <a:lvl7pPr marL="3650615" indent="0">
              <a:buNone/>
              <a:defRPr sz="2660"/>
            </a:lvl7pPr>
            <a:lvl8pPr marL="4258945" indent="0">
              <a:buNone/>
              <a:defRPr sz="2660"/>
            </a:lvl8pPr>
            <a:lvl9pPr marL="4867275" indent="0">
              <a:buNone/>
              <a:defRPr sz="2660"/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26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8330" indent="0">
              <a:buNone/>
              <a:defRPr sz="1595"/>
            </a:lvl2pPr>
            <a:lvl3pPr marL="1216660" indent="0">
              <a:buNone/>
              <a:defRPr sz="1330"/>
            </a:lvl3pPr>
            <a:lvl4pPr marL="1824990" indent="0">
              <a:buNone/>
              <a:defRPr sz="1200"/>
            </a:lvl4pPr>
            <a:lvl5pPr marL="2433320" indent="0">
              <a:buNone/>
              <a:defRPr sz="1200"/>
            </a:lvl5pPr>
            <a:lvl6pPr marL="3042285" indent="0">
              <a:buNone/>
              <a:defRPr sz="1200"/>
            </a:lvl6pPr>
            <a:lvl7pPr marL="3650615" indent="0">
              <a:buNone/>
              <a:defRPr sz="1200"/>
            </a:lvl7pPr>
            <a:lvl8pPr marL="4258945" indent="0">
              <a:buNone/>
              <a:defRPr sz="1200"/>
            </a:lvl8pPr>
            <a:lvl9pPr marL="486727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521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521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38463F-2D0E-4547-8536-5BEEA76E2861}" type="slidenum">
              <a:rPr kumimoji="0" lang="zh-CN" altLang="en-US" sz="159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216660" rtl="0" eaLnBrk="1" latinLnBrk="0" hangingPunct="1">
        <a:spcBef>
          <a:spcPct val="0"/>
        </a:spcBef>
        <a:buNone/>
        <a:defRPr sz="58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6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0" kern="1200">
          <a:solidFill>
            <a:schemeClr val="tx1"/>
          </a:solidFill>
          <a:latin typeface="+mn-lt"/>
          <a:ea typeface="+mn-ea"/>
          <a:cs typeface="+mn-cs"/>
        </a:defRPr>
      </a:lvl1pPr>
      <a:lvl2pPr marL="988695" indent="-380365" algn="l" defTabSz="1216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5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4165" algn="l" defTabSz="1216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5" kern="1200">
          <a:solidFill>
            <a:schemeClr val="tx1"/>
          </a:solidFill>
          <a:latin typeface="+mn-lt"/>
          <a:ea typeface="+mn-ea"/>
          <a:cs typeface="+mn-cs"/>
        </a:defRPr>
      </a:lvl3pPr>
      <a:lvl4pPr marL="2129155" indent="-304165" algn="l" defTabSz="1216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7485" indent="-304165" algn="l" defTabSz="121666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6450" indent="-304165" algn="l" defTabSz="1216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4780" indent="-304165" algn="l" defTabSz="1216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3110" indent="-304165" algn="l" defTabSz="1216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71440" indent="-304165" algn="l" defTabSz="1216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660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6660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216660" algn="l" defTabSz="1216660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3pPr>
      <a:lvl4pPr marL="1824990" algn="l" defTabSz="1216660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4pPr>
      <a:lvl5pPr marL="2433320" algn="l" defTabSz="1216660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5pPr>
      <a:lvl6pPr marL="3042285" algn="l" defTabSz="1216660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6pPr>
      <a:lvl7pPr marL="3650615" algn="l" defTabSz="1216660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7pPr>
      <a:lvl8pPr marL="4258945" algn="l" defTabSz="1216660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8pPr>
      <a:lvl9pPr marL="4867275" algn="l" defTabSz="1216660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521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521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2495" rtl="0" eaLnBrk="1" latinLnBrk="0" hangingPunct="1">
        <a:spcBef>
          <a:spcPct val="0"/>
        </a:spcBef>
        <a:buNone/>
        <a:defRPr sz="439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265" indent="-3422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1680" indent="-285115" algn="l" defTabSz="9124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046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59702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359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0952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608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201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858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1555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5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4050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9980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521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521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2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0138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2495" rtl="0" eaLnBrk="1" latinLnBrk="0" hangingPunct="1">
        <a:spcBef>
          <a:spcPct val="0"/>
        </a:spcBef>
        <a:buNone/>
        <a:defRPr sz="439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265" indent="-3422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1680" indent="-285115" algn="l" defTabSz="9124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046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59702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359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0952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608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201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858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1555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5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4050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9980" algn="l" defTabSz="91249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6585" y="365125"/>
            <a:ext cx="10495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6585" y="1825625"/>
            <a:ext cx="104953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6585" y="6356350"/>
            <a:ext cx="27379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0817" y="6356350"/>
            <a:ext cx="410687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94007" y="6356350"/>
            <a:ext cx="27379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4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(向天歌演示原创作品：www.TopPPT.cn)"/>
          <p:cNvPicPr>
            <a:picLocks noChangeAspect="1"/>
          </p:cNvPicPr>
          <p:nvPr/>
        </p:nvPicPr>
        <p:blipFill>
          <a:blip r:embed="rId1"/>
          <a:srcRect l="36034" b="27251"/>
          <a:stretch>
            <a:fillRect/>
          </a:stretch>
        </p:blipFill>
        <p:spPr>
          <a:xfrm>
            <a:off x="-213360" y="2582228"/>
            <a:ext cx="3767138" cy="4284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(向天歌演示原创作品：www.TopPPT.cn)"/>
          <p:cNvSpPr/>
          <p:nvPr/>
        </p:nvSpPr>
        <p:spPr>
          <a:xfrm>
            <a:off x="622300" y="3621088"/>
            <a:ext cx="287338" cy="239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(向天歌演示原创作品：www.TopPPT.cn)"/>
          <p:cNvSpPr/>
          <p:nvPr/>
        </p:nvSpPr>
        <p:spPr>
          <a:xfrm rot="5400000">
            <a:off x="1272381" y="5230019"/>
            <a:ext cx="287338" cy="128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(向天歌演示原创作品：www.TopPPT.cn)"/>
          <p:cNvSpPr/>
          <p:nvPr/>
        </p:nvSpPr>
        <p:spPr>
          <a:xfrm>
            <a:off x="679450" y="2967038"/>
            <a:ext cx="144463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(向天歌演示原创作品：www.TopPPT.cn)"/>
          <p:cNvSpPr/>
          <p:nvPr/>
        </p:nvSpPr>
        <p:spPr>
          <a:xfrm>
            <a:off x="3065463" y="5832475"/>
            <a:ext cx="334963" cy="13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54375" y="1001395"/>
            <a:ext cx="867600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6600">
                <a:solidFill>
                  <a:srgbClr val="DFD2A0"/>
                </a:solidFill>
                <a:latin typeface="华文彩云" panose="02010800040101010101" charset="-122"/>
                <a:ea typeface="华文彩云" panose="02010800040101010101" charset="-122"/>
                <a:sym typeface="+mn-ea"/>
              </a:rPr>
              <a:t>Q:</a:t>
            </a:r>
            <a:r>
              <a:rPr lang="zh-CN" altLang="zh-CN" sz="6600">
                <a:solidFill>
                  <a:srgbClr val="DFD2A0"/>
                </a:solidFill>
                <a:latin typeface="华文彩云" panose="02010800040101010101" charset="-122"/>
                <a:ea typeface="华文彩云" panose="02010800040101010101" charset="-122"/>
                <a:sym typeface="+mn-ea"/>
              </a:rPr>
              <a:t>系统运行方式，线路故障类型对保护灵敏性有影响吗？如何影响？</a:t>
            </a:r>
            <a:endParaRPr lang="zh-CN" altLang="zh-CN" sz="6600">
              <a:solidFill>
                <a:srgbClr val="DFD2A0"/>
              </a:solidFill>
              <a:latin typeface="华文彩云" panose="02010800040101010101" charset="-122"/>
              <a:ea typeface="华文彩云" panose="02010800040101010101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94015" y="5310505"/>
            <a:ext cx="3738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/>
            <a:r>
              <a:rPr lang="zh-CN" altLang="en-US" sz="400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FF00"/>
                </a:solidFill>
                <a:effectLst/>
                <a:latin typeface="华文行楷" panose="02010800040101010101" charset="-122"/>
                <a:ea typeface="华文行楷" panose="02010800040101010101" charset="-122"/>
              </a:rPr>
              <a:t>主讲人：王译庆</a:t>
            </a:r>
            <a:endParaRPr lang="zh-CN" altLang="en-US" sz="4000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solidFill>
                <a:srgbClr val="FFFF00"/>
              </a:solidFill>
              <a:effectLst/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4" name="Group 16(向天歌演示原创作品：www.TopPPT.cn)"/>
          <p:cNvGrpSpPr/>
          <p:nvPr/>
        </p:nvGrpSpPr>
        <p:grpSpPr>
          <a:xfrm>
            <a:off x="4662488" y="5017135"/>
            <a:ext cx="4503737" cy="774700"/>
            <a:chOff x="3347931" y="3731171"/>
            <a:chExt cx="3384309" cy="582759"/>
          </a:xfrm>
        </p:grpSpPr>
        <p:sp>
          <p:nvSpPr>
            <p:cNvPr id="14" name="Rectangle 13(向天歌演示原创作品：www.TopPPT.cn)"/>
            <p:cNvSpPr/>
            <p:nvPr/>
          </p:nvSpPr>
          <p:spPr>
            <a:xfrm>
              <a:off x="3347931" y="3737866"/>
              <a:ext cx="576064" cy="576064"/>
            </a:xfrm>
            <a:prstGeom prst="rect">
              <a:avLst/>
            </a:prstGeom>
            <a:solidFill>
              <a:srgbClr val="DB2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(向天歌演示原创作品：www.TopPPT.cn)"/>
            <p:cNvSpPr/>
            <p:nvPr/>
          </p:nvSpPr>
          <p:spPr>
            <a:xfrm>
              <a:off x="4067944" y="3731171"/>
              <a:ext cx="2664296" cy="576064"/>
            </a:xfrm>
            <a:prstGeom prst="rect">
              <a:avLst/>
            </a:prstGeom>
            <a:solidFill>
              <a:srgbClr val="2B2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TextBox 25(向天歌演示原创作品：www.TopPPT.cn)"/>
            <p:cNvSpPr txBox="1"/>
            <p:nvPr/>
          </p:nvSpPr>
          <p:spPr>
            <a:xfrm>
              <a:off x="4399920" y="3868191"/>
              <a:ext cx="2000464" cy="438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1217295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kern="1200" cap="none" spc="0" normalizeH="0" baseline="0" noProof="0" dirty="0">
                  <a:solidFill>
                    <a:srgbClr val="DFD2A0"/>
                  </a:solidFill>
                  <a:latin typeface="+mj-ea"/>
                  <a:ea typeface="+mj-ea"/>
                  <a:cs typeface="+mn-cs"/>
                </a:rPr>
                <a:t>结 论</a:t>
              </a:r>
              <a:endParaRPr kumimoji="0" lang="zh-CN" altLang="en-US" sz="3200" kern="1200" cap="none" spc="0" normalizeH="0" baseline="0" noProof="0" dirty="0">
                <a:solidFill>
                  <a:srgbClr val="DFD2A0"/>
                </a:solidFill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496668" y="3907155"/>
              <a:ext cx="246935" cy="275688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32" name="Rectangle 74(向天歌演示原创作品：www.TopPPT.cn)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19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75(向天歌演示原创作品：www.TopPPT.cn)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19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76(向天歌演示原创作品：www.TopPPT.cn)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19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725" name="Group 15(向天歌演示原创作品：www.TopPPT.cn)"/>
          <p:cNvGrpSpPr/>
          <p:nvPr/>
        </p:nvGrpSpPr>
        <p:grpSpPr>
          <a:xfrm>
            <a:off x="3879850" y="3830638"/>
            <a:ext cx="4505325" cy="766762"/>
            <a:chOff x="2771867" y="2823533"/>
            <a:chExt cx="3384871" cy="576064"/>
          </a:xfrm>
        </p:grpSpPr>
        <p:sp>
          <p:nvSpPr>
            <p:cNvPr id="13" name="Rectangle 12(向天歌演示原创作品：www.TopPPT.cn)"/>
            <p:cNvSpPr/>
            <p:nvPr/>
          </p:nvSpPr>
          <p:spPr>
            <a:xfrm>
              <a:off x="2771867" y="2823533"/>
              <a:ext cx="576064" cy="576064"/>
            </a:xfrm>
            <a:prstGeom prst="rect">
              <a:avLst/>
            </a:prstGeom>
            <a:solidFill>
              <a:srgbClr val="DB2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22(向天歌演示原创作品：www.TopPPT.cn)"/>
            <p:cNvSpPr/>
            <p:nvPr/>
          </p:nvSpPr>
          <p:spPr>
            <a:xfrm>
              <a:off x="3492442" y="2823533"/>
              <a:ext cx="2664296" cy="576064"/>
            </a:xfrm>
            <a:prstGeom prst="rect">
              <a:avLst/>
            </a:prstGeom>
            <a:solidFill>
              <a:srgbClr val="2B2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TextBox 23(向天歌演示原创作品：www.TopPPT.cn)"/>
            <p:cNvSpPr txBox="1"/>
            <p:nvPr/>
          </p:nvSpPr>
          <p:spPr>
            <a:xfrm>
              <a:off x="3729841" y="2927058"/>
              <a:ext cx="2320509" cy="392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1217295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>
                  <a:solidFill>
                    <a:srgbClr val="DFD2A0"/>
                  </a:solidFill>
                  <a:sym typeface="+mn-ea"/>
                </a:rPr>
                <a:t>什么是灵敏性？</a:t>
              </a:r>
              <a:endParaRPr kumimoji="0" lang="zh-CN" altLang="en-US" sz="2800" kern="1200" cap="none" spc="0" normalizeH="0" baseline="0" noProof="0" dirty="0">
                <a:solidFill>
                  <a:srgbClr val="DFD2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951949" y="2961008"/>
              <a:ext cx="215900" cy="258763"/>
              <a:chOff x="838201" y="5629276"/>
              <a:chExt cx="215900" cy="258763"/>
            </a:xfrm>
            <a:solidFill>
              <a:schemeClr val="bg1"/>
            </a:solidFill>
          </p:grpSpPr>
          <p:sp>
            <p:nvSpPr>
              <p:cNvPr id="36" name="Freeform 381(向天歌演示原创作品：www.TopPPT.cn)"/>
              <p:cNvSpPr>
                <a:spLocks noEditPoints="1"/>
              </p:cNvSpPr>
              <p:nvPr/>
            </p:nvSpPr>
            <p:spPr bwMode="auto">
              <a:xfrm>
                <a:off x="838201" y="5629276"/>
                <a:ext cx="215900" cy="258763"/>
              </a:xfrm>
              <a:custGeom>
                <a:avLst/>
                <a:gdLst>
                  <a:gd name="T0" fmla="*/ 241 w 241"/>
                  <a:gd name="T1" fmla="*/ 30 h 288"/>
                  <a:gd name="T2" fmla="*/ 129 w 241"/>
                  <a:gd name="T3" fmla="*/ 30 h 288"/>
                  <a:gd name="T4" fmla="*/ 129 w 241"/>
                  <a:gd name="T5" fmla="*/ 10 h 288"/>
                  <a:gd name="T6" fmla="*/ 119 w 241"/>
                  <a:gd name="T7" fmla="*/ 0 h 288"/>
                  <a:gd name="T8" fmla="*/ 109 w 241"/>
                  <a:gd name="T9" fmla="*/ 10 h 288"/>
                  <a:gd name="T10" fmla="*/ 109 w 241"/>
                  <a:gd name="T11" fmla="*/ 30 h 288"/>
                  <a:gd name="T12" fmla="*/ 0 w 241"/>
                  <a:gd name="T13" fmla="*/ 30 h 288"/>
                  <a:gd name="T14" fmla="*/ 0 w 241"/>
                  <a:gd name="T15" fmla="*/ 196 h 288"/>
                  <a:gd name="T16" fmla="*/ 75 w 241"/>
                  <a:gd name="T17" fmla="*/ 196 h 288"/>
                  <a:gd name="T18" fmla="*/ 45 w 241"/>
                  <a:gd name="T19" fmla="*/ 272 h 288"/>
                  <a:gd name="T20" fmla="*/ 52 w 241"/>
                  <a:gd name="T21" fmla="*/ 288 h 288"/>
                  <a:gd name="T22" fmla="*/ 56 w 241"/>
                  <a:gd name="T23" fmla="*/ 288 h 288"/>
                  <a:gd name="T24" fmla="*/ 67 w 241"/>
                  <a:gd name="T25" fmla="*/ 281 h 288"/>
                  <a:gd name="T26" fmla="*/ 100 w 241"/>
                  <a:gd name="T27" fmla="*/ 196 h 288"/>
                  <a:gd name="T28" fmla="*/ 138 w 241"/>
                  <a:gd name="T29" fmla="*/ 196 h 288"/>
                  <a:gd name="T30" fmla="*/ 171 w 241"/>
                  <a:gd name="T31" fmla="*/ 281 h 288"/>
                  <a:gd name="T32" fmla="*/ 182 w 241"/>
                  <a:gd name="T33" fmla="*/ 288 h 288"/>
                  <a:gd name="T34" fmla="*/ 186 w 241"/>
                  <a:gd name="T35" fmla="*/ 288 h 288"/>
                  <a:gd name="T36" fmla="*/ 193 w 241"/>
                  <a:gd name="T37" fmla="*/ 272 h 288"/>
                  <a:gd name="T38" fmla="*/ 164 w 241"/>
                  <a:gd name="T39" fmla="*/ 196 h 288"/>
                  <a:gd name="T40" fmla="*/ 241 w 241"/>
                  <a:gd name="T41" fmla="*/ 196 h 288"/>
                  <a:gd name="T42" fmla="*/ 241 w 241"/>
                  <a:gd name="T43" fmla="*/ 30 h 288"/>
                  <a:gd name="T44" fmla="*/ 218 w 241"/>
                  <a:gd name="T45" fmla="*/ 172 h 288"/>
                  <a:gd name="T46" fmla="*/ 23 w 241"/>
                  <a:gd name="T47" fmla="*/ 172 h 288"/>
                  <a:gd name="T48" fmla="*/ 23 w 241"/>
                  <a:gd name="T49" fmla="*/ 53 h 288"/>
                  <a:gd name="T50" fmla="*/ 218 w 241"/>
                  <a:gd name="T51" fmla="*/ 53 h 288"/>
                  <a:gd name="T52" fmla="*/ 218 w 241"/>
                  <a:gd name="T53" fmla="*/ 1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288">
                    <a:moveTo>
                      <a:pt x="241" y="30"/>
                    </a:moveTo>
                    <a:cubicBezTo>
                      <a:pt x="129" y="30"/>
                      <a:pt x="129" y="30"/>
                      <a:pt x="129" y="3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19" y="0"/>
                    </a:cubicBezTo>
                    <a:cubicBezTo>
                      <a:pt x="114" y="0"/>
                      <a:pt x="109" y="5"/>
                      <a:pt x="109" y="10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75" y="196"/>
                      <a:pt x="75" y="196"/>
                      <a:pt x="75" y="196"/>
                    </a:cubicBezTo>
                    <a:cubicBezTo>
                      <a:pt x="45" y="272"/>
                      <a:pt x="45" y="272"/>
                      <a:pt x="45" y="272"/>
                    </a:cubicBezTo>
                    <a:cubicBezTo>
                      <a:pt x="43" y="278"/>
                      <a:pt x="46" y="285"/>
                      <a:pt x="52" y="288"/>
                    </a:cubicBezTo>
                    <a:cubicBezTo>
                      <a:pt x="53" y="288"/>
                      <a:pt x="55" y="288"/>
                      <a:pt x="56" y="288"/>
                    </a:cubicBezTo>
                    <a:cubicBezTo>
                      <a:pt x="61" y="288"/>
                      <a:pt x="65" y="286"/>
                      <a:pt x="67" y="281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71" y="281"/>
                      <a:pt x="171" y="281"/>
                      <a:pt x="171" y="281"/>
                    </a:cubicBezTo>
                    <a:cubicBezTo>
                      <a:pt x="173" y="286"/>
                      <a:pt x="177" y="288"/>
                      <a:pt x="182" y="288"/>
                    </a:cubicBezTo>
                    <a:cubicBezTo>
                      <a:pt x="184" y="288"/>
                      <a:pt x="185" y="288"/>
                      <a:pt x="186" y="288"/>
                    </a:cubicBezTo>
                    <a:cubicBezTo>
                      <a:pt x="193" y="285"/>
                      <a:pt x="196" y="278"/>
                      <a:pt x="193" y="272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241" y="196"/>
                      <a:pt x="241" y="196"/>
                      <a:pt x="241" y="196"/>
                    </a:cubicBezTo>
                    <a:lnTo>
                      <a:pt x="241" y="30"/>
                    </a:lnTo>
                    <a:close/>
                    <a:moveTo>
                      <a:pt x="218" y="172"/>
                    </a:moveTo>
                    <a:cubicBezTo>
                      <a:pt x="23" y="172"/>
                      <a:pt x="23" y="172"/>
                      <a:pt x="23" y="172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18" y="53"/>
                      <a:pt x="218" y="53"/>
                      <a:pt x="218" y="53"/>
                    </a:cubicBezTo>
                    <a:lnTo>
                      <a:pt x="218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19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382(向天歌演示原创作品：www.TopPPT.cn)"/>
              <p:cNvSpPr/>
              <p:nvPr/>
            </p:nvSpPr>
            <p:spPr bwMode="auto">
              <a:xfrm>
                <a:off x="873126" y="5694364"/>
                <a:ext cx="142875" cy="74613"/>
              </a:xfrm>
              <a:custGeom>
                <a:avLst/>
                <a:gdLst>
                  <a:gd name="T0" fmla="*/ 5 w 90"/>
                  <a:gd name="T1" fmla="*/ 47 h 47"/>
                  <a:gd name="T2" fmla="*/ 36 w 90"/>
                  <a:gd name="T3" fmla="*/ 26 h 47"/>
                  <a:gd name="T4" fmla="*/ 43 w 90"/>
                  <a:gd name="T5" fmla="*/ 37 h 47"/>
                  <a:gd name="T6" fmla="*/ 76 w 90"/>
                  <a:gd name="T7" fmla="*/ 15 h 47"/>
                  <a:gd name="T8" fmla="*/ 81 w 90"/>
                  <a:gd name="T9" fmla="*/ 21 h 47"/>
                  <a:gd name="T10" fmla="*/ 90 w 90"/>
                  <a:gd name="T11" fmla="*/ 0 h 47"/>
                  <a:gd name="T12" fmla="*/ 67 w 90"/>
                  <a:gd name="T13" fmla="*/ 1 h 47"/>
                  <a:gd name="T14" fmla="*/ 72 w 90"/>
                  <a:gd name="T15" fmla="*/ 7 h 47"/>
                  <a:gd name="T16" fmla="*/ 46 w 90"/>
                  <a:gd name="T17" fmla="*/ 25 h 47"/>
                  <a:gd name="T18" fmla="*/ 38 w 90"/>
                  <a:gd name="T19" fmla="*/ 14 h 47"/>
                  <a:gd name="T20" fmla="*/ 0 w 90"/>
                  <a:gd name="T21" fmla="*/ 39 h 47"/>
                  <a:gd name="T22" fmla="*/ 5 w 90"/>
                  <a:gd name="T23" fmla="*/ 47 h 47"/>
                  <a:gd name="T24" fmla="*/ 5 w 90"/>
                  <a:gd name="T2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47">
                    <a:moveTo>
                      <a:pt x="5" y="47"/>
                    </a:moveTo>
                    <a:lnTo>
                      <a:pt x="36" y="26"/>
                    </a:lnTo>
                    <a:lnTo>
                      <a:pt x="43" y="37"/>
                    </a:lnTo>
                    <a:lnTo>
                      <a:pt x="76" y="15"/>
                    </a:lnTo>
                    <a:lnTo>
                      <a:pt x="81" y="21"/>
                    </a:lnTo>
                    <a:lnTo>
                      <a:pt x="90" y="0"/>
                    </a:lnTo>
                    <a:lnTo>
                      <a:pt x="67" y="1"/>
                    </a:lnTo>
                    <a:lnTo>
                      <a:pt x="72" y="7"/>
                    </a:lnTo>
                    <a:lnTo>
                      <a:pt x="46" y="25"/>
                    </a:lnTo>
                    <a:lnTo>
                      <a:pt x="38" y="14"/>
                    </a:lnTo>
                    <a:lnTo>
                      <a:pt x="0" y="39"/>
                    </a:lnTo>
                    <a:lnTo>
                      <a:pt x="5" y="47"/>
                    </a:lnTo>
                    <a:lnTo>
                      <a:pt x="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19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726" name="Group 14(向天歌演示原创作品：www.TopPPT.cn)"/>
          <p:cNvGrpSpPr/>
          <p:nvPr/>
        </p:nvGrpSpPr>
        <p:grpSpPr>
          <a:xfrm>
            <a:off x="3113088" y="2555875"/>
            <a:ext cx="4514850" cy="766763"/>
            <a:chOff x="2195736" y="1865658"/>
            <a:chExt cx="3392879" cy="576064"/>
          </a:xfrm>
        </p:grpSpPr>
        <p:sp>
          <p:nvSpPr>
            <p:cNvPr id="12" name="Rectangle 11(向天歌演示原创作品：www.TopPPT.cn)"/>
            <p:cNvSpPr/>
            <p:nvPr/>
          </p:nvSpPr>
          <p:spPr>
            <a:xfrm>
              <a:off x="2195736" y="1865658"/>
              <a:ext cx="576064" cy="576064"/>
            </a:xfrm>
            <a:prstGeom prst="rect">
              <a:avLst/>
            </a:prstGeom>
            <a:solidFill>
              <a:srgbClr val="DB2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20(向天歌演示原创作品：www.TopPPT.cn)"/>
            <p:cNvSpPr/>
            <p:nvPr/>
          </p:nvSpPr>
          <p:spPr>
            <a:xfrm>
              <a:off x="2924319" y="1865658"/>
              <a:ext cx="2664296" cy="576064"/>
            </a:xfrm>
            <a:prstGeom prst="rect">
              <a:avLst/>
            </a:prstGeom>
            <a:solidFill>
              <a:srgbClr val="2B2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TextBox 21(向天歌演示原创作品：www.TopPPT.cn)"/>
            <p:cNvSpPr txBox="1"/>
            <p:nvPr/>
          </p:nvSpPr>
          <p:spPr>
            <a:xfrm>
              <a:off x="2850929" y="1965843"/>
              <a:ext cx="2737209" cy="37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1217295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660">
                  <a:solidFill>
                    <a:srgbClr val="DFD2A0"/>
                  </a:solidFill>
                  <a:sym typeface="+mn-ea"/>
                </a:rPr>
                <a:t>线路的故障类型有哪些？</a:t>
              </a:r>
              <a:endParaRPr kumimoji="0" lang="zh-CN" altLang="en-US" sz="2660" kern="1200" cap="none" spc="0" normalizeH="0" baseline="0" noProof="0" dirty="0">
                <a:solidFill>
                  <a:srgbClr val="DFD2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362624" y="2018546"/>
              <a:ext cx="250783" cy="240751"/>
              <a:chOff x="801688" y="3554414"/>
              <a:chExt cx="277813" cy="266700"/>
            </a:xfrm>
            <a:solidFill>
              <a:schemeClr val="bg1"/>
            </a:solidFill>
          </p:grpSpPr>
          <p:sp>
            <p:nvSpPr>
              <p:cNvPr id="38" name="Freeform 170(向天歌演示原创作品：www.TopPPT.cn)"/>
              <p:cNvSpPr/>
              <p:nvPr/>
            </p:nvSpPr>
            <p:spPr bwMode="auto">
              <a:xfrm>
                <a:off x="987426" y="3665539"/>
                <a:ext cx="9525" cy="0"/>
              </a:xfrm>
              <a:custGeom>
                <a:avLst/>
                <a:gdLst>
                  <a:gd name="T0" fmla="*/ 11 w 11"/>
                  <a:gd name="T1" fmla="*/ 0 w 11"/>
                  <a:gd name="T2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3" y="0"/>
                      <a:pt x="7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19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171(向天歌演示原创作品：www.TopPPT.cn)"/>
              <p:cNvSpPr/>
              <p:nvPr/>
            </p:nvSpPr>
            <p:spPr bwMode="auto">
              <a:xfrm>
                <a:off x="801688" y="3554414"/>
                <a:ext cx="277813" cy="266700"/>
              </a:xfrm>
              <a:custGeom>
                <a:avLst/>
                <a:gdLst>
                  <a:gd name="T0" fmla="*/ 228 w 308"/>
                  <a:gd name="T1" fmla="*/ 218 h 296"/>
                  <a:gd name="T2" fmla="*/ 224 w 308"/>
                  <a:gd name="T3" fmla="*/ 215 h 296"/>
                  <a:gd name="T4" fmla="*/ 228 w 308"/>
                  <a:gd name="T5" fmla="*/ 212 h 296"/>
                  <a:gd name="T6" fmla="*/ 230 w 308"/>
                  <a:gd name="T7" fmla="*/ 212 h 296"/>
                  <a:gd name="T8" fmla="*/ 278 w 308"/>
                  <a:gd name="T9" fmla="*/ 209 h 296"/>
                  <a:gd name="T10" fmla="*/ 288 w 308"/>
                  <a:gd name="T11" fmla="*/ 176 h 296"/>
                  <a:gd name="T12" fmla="*/ 284 w 308"/>
                  <a:gd name="T13" fmla="*/ 176 h 296"/>
                  <a:gd name="T14" fmla="*/ 283 w 308"/>
                  <a:gd name="T15" fmla="*/ 176 h 296"/>
                  <a:gd name="T16" fmla="*/ 283 w 308"/>
                  <a:gd name="T17" fmla="*/ 176 h 296"/>
                  <a:gd name="T18" fmla="*/ 229 w 308"/>
                  <a:gd name="T19" fmla="*/ 174 h 296"/>
                  <a:gd name="T20" fmla="*/ 226 w 308"/>
                  <a:gd name="T21" fmla="*/ 174 h 296"/>
                  <a:gd name="T22" fmla="*/ 222 w 308"/>
                  <a:gd name="T23" fmla="*/ 171 h 296"/>
                  <a:gd name="T24" fmla="*/ 226 w 308"/>
                  <a:gd name="T25" fmla="*/ 168 h 296"/>
                  <a:gd name="T26" fmla="*/ 228 w 308"/>
                  <a:gd name="T27" fmla="*/ 168 h 296"/>
                  <a:gd name="T28" fmla="*/ 284 w 308"/>
                  <a:gd name="T29" fmla="*/ 164 h 296"/>
                  <a:gd name="T30" fmla="*/ 292 w 308"/>
                  <a:gd name="T31" fmla="*/ 164 h 296"/>
                  <a:gd name="T32" fmla="*/ 292 w 308"/>
                  <a:gd name="T33" fmla="*/ 164 h 296"/>
                  <a:gd name="T34" fmla="*/ 296 w 308"/>
                  <a:gd name="T35" fmla="*/ 133 h 296"/>
                  <a:gd name="T36" fmla="*/ 214 w 308"/>
                  <a:gd name="T37" fmla="*/ 124 h 296"/>
                  <a:gd name="T38" fmla="*/ 213 w 308"/>
                  <a:gd name="T39" fmla="*/ 124 h 296"/>
                  <a:gd name="T40" fmla="*/ 212 w 308"/>
                  <a:gd name="T41" fmla="*/ 124 h 296"/>
                  <a:gd name="T42" fmla="*/ 217 w 308"/>
                  <a:gd name="T43" fmla="*/ 124 h 296"/>
                  <a:gd name="T44" fmla="*/ 206 w 308"/>
                  <a:gd name="T45" fmla="*/ 124 h 296"/>
                  <a:gd name="T46" fmla="*/ 165 w 308"/>
                  <a:gd name="T47" fmla="*/ 123 h 296"/>
                  <a:gd name="T48" fmla="*/ 165 w 308"/>
                  <a:gd name="T49" fmla="*/ 123 h 296"/>
                  <a:gd name="T50" fmla="*/ 160 w 308"/>
                  <a:gd name="T51" fmla="*/ 121 h 296"/>
                  <a:gd name="T52" fmla="*/ 165 w 308"/>
                  <a:gd name="T53" fmla="*/ 120 h 296"/>
                  <a:gd name="T54" fmla="*/ 165 w 308"/>
                  <a:gd name="T55" fmla="*/ 120 h 296"/>
                  <a:gd name="T56" fmla="*/ 179 w 308"/>
                  <a:gd name="T57" fmla="*/ 119 h 296"/>
                  <a:gd name="T58" fmla="*/ 192 w 308"/>
                  <a:gd name="T59" fmla="*/ 58 h 296"/>
                  <a:gd name="T60" fmla="*/ 178 w 308"/>
                  <a:gd name="T61" fmla="*/ 0 h 296"/>
                  <a:gd name="T62" fmla="*/ 101 w 308"/>
                  <a:gd name="T63" fmla="*/ 126 h 296"/>
                  <a:gd name="T64" fmla="*/ 58 w 308"/>
                  <a:gd name="T65" fmla="*/ 146 h 296"/>
                  <a:gd name="T66" fmla="*/ 53 w 308"/>
                  <a:gd name="T67" fmla="*/ 275 h 296"/>
                  <a:gd name="T68" fmla="*/ 99 w 308"/>
                  <a:gd name="T69" fmla="*/ 275 h 296"/>
                  <a:gd name="T70" fmla="*/ 232 w 308"/>
                  <a:gd name="T71" fmla="*/ 286 h 296"/>
                  <a:gd name="T72" fmla="*/ 255 w 308"/>
                  <a:gd name="T73" fmla="*/ 256 h 296"/>
                  <a:gd name="T74" fmla="*/ 227 w 308"/>
                  <a:gd name="T75" fmla="*/ 255 h 296"/>
                  <a:gd name="T76" fmla="*/ 225 w 308"/>
                  <a:gd name="T77" fmla="*/ 255 h 296"/>
                  <a:gd name="T78" fmla="*/ 221 w 308"/>
                  <a:gd name="T79" fmla="*/ 252 h 296"/>
                  <a:gd name="T80" fmla="*/ 225 w 308"/>
                  <a:gd name="T81" fmla="*/ 249 h 296"/>
                  <a:gd name="T82" fmla="*/ 227 w 308"/>
                  <a:gd name="T83" fmla="*/ 249 h 296"/>
                  <a:gd name="T84" fmla="*/ 262 w 308"/>
                  <a:gd name="T85" fmla="*/ 247 h 296"/>
                  <a:gd name="T86" fmla="*/ 269 w 308"/>
                  <a:gd name="T87" fmla="*/ 220 h 296"/>
                  <a:gd name="T88" fmla="*/ 230 w 308"/>
                  <a:gd name="T89" fmla="*/ 218 h 296"/>
                  <a:gd name="T90" fmla="*/ 228 w 308"/>
                  <a:gd name="T91" fmla="*/ 21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8" h="296">
                    <a:moveTo>
                      <a:pt x="228" y="218"/>
                    </a:moveTo>
                    <a:cubicBezTo>
                      <a:pt x="224" y="215"/>
                      <a:pt x="224" y="215"/>
                      <a:pt x="224" y="215"/>
                    </a:cubicBezTo>
                    <a:cubicBezTo>
                      <a:pt x="228" y="212"/>
                      <a:pt x="228" y="212"/>
                      <a:pt x="228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2" y="212"/>
                      <a:pt x="263" y="210"/>
                      <a:pt x="278" y="209"/>
                    </a:cubicBezTo>
                    <a:cubicBezTo>
                      <a:pt x="295" y="197"/>
                      <a:pt x="292" y="183"/>
                      <a:pt x="288" y="176"/>
                    </a:cubicBezTo>
                    <a:cubicBezTo>
                      <a:pt x="287" y="176"/>
                      <a:pt x="285" y="176"/>
                      <a:pt x="284" y="176"/>
                    </a:cubicBezTo>
                    <a:cubicBezTo>
                      <a:pt x="283" y="176"/>
                      <a:pt x="283" y="176"/>
                      <a:pt x="283" y="176"/>
                    </a:cubicBezTo>
                    <a:cubicBezTo>
                      <a:pt x="283" y="176"/>
                      <a:pt x="283" y="176"/>
                      <a:pt x="283" y="176"/>
                    </a:cubicBezTo>
                    <a:cubicBezTo>
                      <a:pt x="278" y="176"/>
                      <a:pt x="231" y="174"/>
                      <a:pt x="229" y="174"/>
                    </a:cubicBezTo>
                    <a:cubicBezTo>
                      <a:pt x="226" y="174"/>
                      <a:pt x="226" y="174"/>
                      <a:pt x="226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31" y="168"/>
                      <a:pt x="280" y="164"/>
                      <a:pt x="284" y="164"/>
                    </a:cubicBezTo>
                    <a:cubicBezTo>
                      <a:pt x="290" y="164"/>
                      <a:pt x="292" y="164"/>
                      <a:pt x="292" y="164"/>
                    </a:cubicBezTo>
                    <a:cubicBezTo>
                      <a:pt x="292" y="164"/>
                      <a:pt x="292" y="164"/>
                      <a:pt x="292" y="164"/>
                    </a:cubicBezTo>
                    <a:cubicBezTo>
                      <a:pt x="302" y="155"/>
                      <a:pt x="308" y="144"/>
                      <a:pt x="296" y="133"/>
                    </a:cubicBezTo>
                    <a:cubicBezTo>
                      <a:pt x="285" y="123"/>
                      <a:pt x="243" y="125"/>
                      <a:pt x="214" y="124"/>
                    </a:cubicBezTo>
                    <a:cubicBezTo>
                      <a:pt x="213" y="124"/>
                      <a:pt x="213" y="124"/>
                      <a:pt x="213" y="124"/>
                    </a:cubicBezTo>
                    <a:cubicBezTo>
                      <a:pt x="212" y="124"/>
                      <a:pt x="212" y="124"/>
                      <a:pt x="212" y="124"/>
                    </a:cubicBezTo>
                    <a:cubicBezTo>
                      <a:pt x="212" y="124"/>
                      <a:pt x="219" y="124"/>
                      <a:pt x="217" y="124"/>
                    </a:cubicBezTo>
                    <a:cubicBezTo>
                      <a:pt x="213" y="124"/>
                      <a:pt x="209" y="124"/>
                      <a:pt x="206" y="124"/>
                    </a:cubicBezTo>
                    <a:cubicBezTo>
                      <a:pt x="192" y="123"/>
                      <a:pt x="167" y="123"/>
                      <a:pt x="165" y="123"/>
                    </a:cubicBezTo>
                    <a:cubicBezTo>
                      <a:pt x="165" y="123"/>
                      <a:pt x="165" y="123"/>
                      <a:pt x="165" y="123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5" y="120"/>
                      <a:pt x="165" y="120"/>
                      <a:pt x="165" y="120"/>
                    </a:cubicBezTo>
                    <a:cubicBezTo>
                      <a:pt x="165" y="120"/>
                      <a:pt x="165" y="120"/>
                      <a:pt x="165" y="120"/>
                    </a:cubicBezTo>
                    <a:cubicBezTo>
                      <a:pt x="166" y="120"/>
                      <a:pt x="169" y="120"/>
                      <a:pt x="179" y="119"/>
                    </a:cubicBezTo>
                    <a:cubicBezTo>
                      <a:pt x="165" y="90"/>
                      <a:pt x="188" y="73"/>
                      <a:pt x="192" y="58"/>
                    </a:cubicBezTo>
                    <a:cubicBezTo>
                      <a:pt x="206" y="5"/>
                      <a:pt x="178" y="0"/>
                      <a:pt x="178" y="0"/>
                    </a:cubicBezTo>
                    <a:cubicBezTo>
                      <a:pt x="178" y="0"/>
                      <a:pt x="108" y="96"/>
                      <a:pt x="101" y="126"/>
                    </a:cubicBezTo>
                    <a:cubicBezTo>
                      <a:pt x="96" y="148"/>
                      <a:pt x="67" y="146"/>
                      <a:pt x="58" y="146"/>
                    </a:cubicBezTo>
                    <a:cubicBezTo>
                      <a:pt x="10" y="144"/>
                      <a:pt x="0" y="264"/>
                      <a:pt x="53" y="275"/>
                    </a:cubicBezTo>
                    <a:cubicBezTo>
                      <a:pt x="64" y="277"/>
                      <a:pt x="76" y="265"/>
                      <a:pt x="99" y="275"/>
                    </a:cubicBezTo>
                    <a:cubicBezTo>
                      <a:pt x="149" y="296"/>
                      <a:pt x="192" y="287"/>
                      <a:pt x="232" y="286"/>
                    </a:cubicBezTo>
                    <a:cubicBezTo>
                      <a:pt x="259" y="285"/>
                      <a:pt x="257" y="266"/>
                      <a:pt x="255" y="256"/>
                    </a:cubicBezTo>
                    <a:cubicBezTo>
                      <a:pt x="242" y="256"/>
                      <a:pt x="229" y="255"/>
                      <a:pt x="227" y="255"/>
                    </a:cubicBezTo>
                    <a:cubicBezTo>
                      <a:pt x="225" y="255"/>
                      <a:pt x="225" y="255"/>
                      <a:pt x="225" y="255"/>
                    </a:cubicBezTo>
                    <a:cubicBezTo>
                      <a:pt x="221" y="252"/>
                      <a:pt x="221" y="252"/>
                      <a:pt x="221" y="252"/>
                    </a:cubicBezTo>
                    <a:cubicBezTo>
                      <a:pt x="225" y="249"/>
                      <a:pt x="225" y="249"/>
                      <a:pt x="225" y="249"/>
                    </a:cubicBezTo>
                    <a:cubicBezTo>
                      <a:pt x="227" y="249"/>
                      <a:pt x="227" y="249"/>
                      <a:pt x="227" y="249"/>
                    </a:cubicBezTo>
                    <a:cubicBezTo>
                      <a:pt x="229" y="249"/>
                      <a:pt x="247" y="248"/>
                      <a:pt x="262" y="247"/>
                    </a:cubicBezTo>
                    <a:cubicBezTo>
                      <a:pt x="275" y="237"/>
                      <a:pt x="272" y="227"/>
                      <a:pt x="269" y="220"/>
                    </a:cubicBezTo>
                    <a:cubicBezTo>
                      <a:pt x="253" y="219"/>
                      <a:pt x="232" y="218"/>
                      <a:pt x="230" y="218"/>
                    </a:cubicBezTo>
                    <a:lnTo>
                      <a:pt x="228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19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727" name="Group 9(向天歌演示原创作品：www.TopPPT.cn)"/>
          <p:cNvGrpSpPr/>
          <p:nvPr/>
        </p:nvGrpSpPr>
        <p:grpSpPr>
          <a:xfrm>
            <a:off x="2346325" y="1404938"/>
            <a:ext cx="4548504" cy="766762"/>
            <a:chOff x="1619672" y="1001020"/>
            <a:chExt cx="3418017" cy="576064"/>
          </a:xfrm>
        </p:grpSpPr>
        <p:sp>
          <p:nvSpPr>
            <p:cNvPr id="11" name="Rectangle 10(向天歌演示原创作品：www.TopPPT.cn)"/>
            <p:cNvSpPr/>
            <p:nvPr/>
          </p:nvSpPr>
          <p:spPr>
            <a:xfrm>
              <a:off x="1619672" y="1001020"/>
              <a:ext cx="576064" cy="576064"/>
            </a:xfrm>
            <a:prstGeom prst="rect">
              <a:avLst/>
            </a:prstGeom>
            <a:solidFill>
              <a:srgbClr val="DB2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(向天歌演示原创作品：www.TopPPT.cn)"/>
            <p:cNvSpPr/>
            <p:nvPr/>
          </p:nvSpPr>
          <p:spPr>
            <a:xfrm>
              <a:off x="2339753" y="1001020"/>
              <a:ext cx="2664296" cy="576064"/>
            </a:xfrm>
            <a:prstGeom prst="rect">
              <a:avLst/>
            </a:prstGeom>
            <a:solidFill>
              <a:srgbClr val="2B2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TextBox 19(向天歌演示原创作品：www.TopPPT.cn)"/>
            <p:cNvSpPr txBox="1"/>
            <p:nvPr/>
          </p:nvSpPr>
          <p:spPr>
            <a:xfrm>
              <a:off x="2363113" y="1079737"/>
              <a:ext cx="2674576" cy="375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1217295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660">
                  <a:solidFill>
                    <a:srgbClr val="DFD2A0"/>
                  </a:solidFill>
                  <a:effectLst/>
                  <a:sym typeface="+mn-ea"/>
                </a:rPr>
                <a:t>系统运行方式有哪些？</a:t>
              </a:r>
              <a:endParaRPr kumimoji="0" lang="zh-CN" altLang="en-US" sz="2660" kern="1200" cap="none" spc="0" normalizeH="0" baseline="0" noProof="0" dirty="0">
                <a:solidFill>
                  <a:srgbClr val="DFD2A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41" name="Freeform 354(向天歌演示原创作品：www.TopPPT.cn)"/>
            <p:cNvSpPr>
              <a:spLocks noEditPoints="1"/>
            </p:cNvSpPr>
            <p:nvPr/>
          </p:nvSpPr>
          <p:spPr bwMode="auto">
            <a:xfrm>
              <a:off x="1784672" y="1137702"/>
              <a:ext cx="246063" cy="260350"/>
            </a:xfrm>
            <a:custGeom>
              <a:avLst/>
              <a:gdLst>
                <a:gd name="T0" fmla="*/ 236 w 274"/>
                <a:gd name="T1" fmla="*/ 120 h 288"/>
                <a:gd name="T2" fmla="*/ 274 w 274"/>
                <a:gd name="T3" fmla="*/ 93 h 288"/>
                <a:gd name="T4" fmla="*/ 250 w 274"/>
                <a:gd name="T5" fmla="*/ 51 h 288"/>
                <a:gd name="T6" fmla="*/ 206 w 274"/>
                <a:gd name="T7" fmla="*/ 70 h 288"/>
                <a:gd name="T8" fmla="*/ 166 w 274"/>
                <a:gd name="T9" fmla="*/ 47 h 288"/>
                <a:gd name="T10" fmla="*/ 161 w 274"/>
                <a:gd name="T11" fmla="*/ 0 h 288"/>
                <a:gd name="T12" fmla="*/ 113 w 274"/>
                <a:gd name="T13" fmla="*/ 0 h 288"/>
                <a:gd name="T14" fmla="*/ 108 w 274"/>
                <a:gd name="T15" fmla="*/ 47 h 288"/>
                <a:gd name="T16" fmla="*/ 67 w 274"/>
                <a:gd name="T17" fmla="*/ 70 h 288"/>
                <a:gd name="T18" fmla="*/ 24 w 274"/>
                <a:gd name="T19" fmla="*/ 51 h 288"/>
                <a:gd name="T20" fmla="*/ 0 w 274"/>
                <a:gd name="T21" fmla="*/ 93 h 288"/>
                <a:gd name="T22" fmla="*/ 38 w 274"/>
                <a:gd name="T23" fmla="*/ 120 h 288"/>
                <a:gd name="T24" fmla="*/ 38 w 274"/>
                <a:gd name="T25" fmla="*/ 168 h 288"/>
                <a:gd name="T26" fmla="*/ 0 w 274"/>
                <a:gd name="T27" fmla="*/ 195 h 288"/>
                <a:gd name="T28" fmla="*/ 24 w 274"/>
                <a:gd name="T29" fmla="*/ 237 h 288"/>
                <a:gd name="T30" fmla="*/ 68 w 274"/>
                <a:gd name="T31" fmla="*/ 218 h 288"/>
                <a:gd name="T32" fmla="*/ 108 w 274"/>
                <a:gd name="T33" fmla="*/ 241 h 288"/>
                <a:gd name="T34" fmla="*/ 113 w 274"/>
                <a:gd name="T35" fmla="*/ 288 h 288"/>
                <a:gd name="T36" fmla="*/ 161 w 274"/>
                <a:gd name="T37" fmla="*/ 288 h 288"/>
                <a:gd name="T38" fmla="*/ 166 w 274"/>
                <a:gd name="T39" fmla="*/ 241 h 288"/>
                <a:gd name="T40" fmla="*/ 206 w 274"/>
                <a:gd name="T41" fmla="*/ 218 h 288"/>
                <a:gd name="T42" fmla="*/ 250 w 274"/>
                <a:gd name="T43" fmla="*/ 237 h 288"/>
                <a:gd name="T44" fmla="*/ 274 w 274"/>
                <a:gd name="T45" fmla="*/ 195 h 288"/>
                <a:gd name="T46" fmla="*/ 236 w 274"/>
                <a:gd name="T47" fmla="*/ 168 h 288"/>
                <a:gd name="T48" fmla="*/ 236 w 274"/>
                <a:gd name="T49" fmla="*/ 120 h 288"/>
                <a:gd name="T50" fmla="*/ 158 w 274"/>
                <a:gd name="T51" fmla="*/ 180 h 288"/>
                <a:gd name="T52" fmla="*/ 116 w 274"/>
                <a:gd name="T53" fmla="*/ 180 h 288"/>
                <a:gd name="T54" fmla="*/ 96 w 274"/>
                <a:gd name="T55" fmla="*/ 144 h 288"/>
                <a:gd name="T56" fmla="*/ 116 w 274"/>
                <a:gd name="T57" fmla="*/ 108 h 288"/>
                <a:gd name="T58" fmla="*/ 158 w 274"/>
                <a:gd name="T59" fmla="*/ 108 h 288"/>
                <a:gd name="T60" fmla="*/ 179 w 274"/>
                <a:gd name="T61" fmla="*/ 144 h 288"/>
                <a:gd name="T62" fmla="*/ 158 w 274"/>
                <a:gd name="T63" fmla="*/ 1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288">
                  <a:moveTo>
                    <a:pt x="236" y="120"/>
                  </a:moveTo>
                  <a:cubicBezTo>
                    <a:pt x="274" y="93"/>
                    <a:pt x="274" y="93"/>
                    <a:pt x="274" y="93"/>
                  </a:cubicBezTo>
                  <a:cubicBezTo>
                    <a:pt x="250" y="51"/>
                    <a:pt x="250" y="51"/>
                    <a:pt x="250" y="5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18" y="182"/>
                    <a:pt x="0" y="195"/>
                    <a:pt x="0" y="19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61" y="288"/>
                    <a:pt x="161" y="288"/>
                    <a:pt x="161" y="288"/>
                  </a:cubicBezTo>
                  <a:cubicBezTo>
                    <a:pt x="161" y="288"/>
                    <a:pt x="163" y="266"/>
                    <a:pt x="166" y="241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50" y="237"/>
                    <a:pt x="250" y="237"/>
                    <a:pt x="250" y="237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56" y="182"/>
                    <a:pt x="236" y="168"/>
                  </a:cubicBezTo>
                  <a:lnTo>
                    <a:pt x="236" y="120"/>
                  </a:lnTo>
                  <a:close/>
                  <a:moveTo>
                    <a:pt x="158" y="180"/>
                  </a:moveTo>
                  <a:cubicBezTo>
                    <a:pt x="116" y="180"/>
                    <a:pt x="116" y="180"/>
                    <a:pt x="116" y="180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79" y="144"/>
                    <a:pt x="179" y="144"/>
                    <a:pt x="179" y="144"/>
                  </a:cubicBezTo>
                  <a:lnTo>
                    <a:pt x="158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0728" name="Group 45(向天歌演示原创作品：www.TopPPT.cn)"/>
          <p:cNvGrpSpPr/>
          <p:nvPr/>
        </p:nvGrpSpPr>
        <p:grpSpPr>
          <a:xfrm>
            <a:off x="-493712" y="347663"/>
            <a:ext cx="2646362" cy="574675"/>
            <a:chOff x="-370552" y="256501"/>
            <a:chExt cx="1988195" cy="432048"/>
          </a:xfrm>
        </p:grpSpPr>
        <p:sp>
          <p:nvSpPr>
            <p:cNvPr id="47" name="Freeform 46(向天歌演示原创作品：www.TopPPT.cn)"/>
            <p:cNvSpPr/>
            <p:nvPr/>
          </p:nvSpPr>
          <p:spPr>
            <a:xfrm rot="19203759">
              <a:off x="-370552" y="256501"/>
              <a:ext cx="1988195" cy="432048"/>
            </a:xfrm>
            <a:custGeom>
              <a:avLst/>
              <a:gdLst>
                <a:gd name="connsiteX0" fmla="*/ 1472155 w 1988195"/>
                <a:gd name="connsiteY0" fmla="*/ 0 h 432048"/>
                <a:gd name="connsiteX1" fmla="*/ 1988195 w 1988195"/>
                <a:gd name="connsiteY1" fmla="*/ 432048 h 432048"/>
                <a:gd name="connsiteX2" fmla="*/ 0 w 1988195"/>
                <a:gd name="connsiteY2" fmla="*/ 432048 h 432048"/>
                <a:gd name="connsiteX3" fmla="*/ 361727 w 1988195"/>
                <a:gd name="connsiteY3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195" h="432048">
                  <a:moveTo>
                    <a:pt x="1472155" y="0"/>
                  </a:moveTo>
                  <a:lnTo>
                    <a:pt x="1988195" y="432048"/>
                  </a:lnTo>
                  <a:lnTo>
                    <a:pt x="0" y="432048"/>
                  </a:lnTo>
                  <a:lnTo>
                    <a:pt x="361727" y="0"/>
                  </a:lnTo>
                  <a:close/>
                </a:path>
              </a:pathLst>
            </a:custGeom>
            <a:solidFill>
              <a:srgbClr val="DB2914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TextBox 4(向天歌演示原创作品：www.TopPPT.cn)"/>
            <p:cNvSpPr txBox="1"/>
            <p:nvPr/>
          </p:nvSpPr>
          <p:spPr>
            <a:xfrm rot="19167519">
              <a:off x="302501" y="299482"/>
              <a:ext cx="611609" cy="315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1217295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0" b="1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目录</a:t>
              </a:r>
              <a:endParaRPr kumimoji="0" lang="zh-CN" altLang="en-US" sz="213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155" name="Group 3(向天歌演示原创作品：www.TopPPT.cn)"/>
          <p:cNvGrpSpPr/>
          <p:nvPr/>
        </p:nvGrpSpPr>
        <p:grpSpPr>
          <a:xfrm>
            <a:off x="62548" y="2938463"/>
            <a:ext cx="4117975" cy="4025900"/>
            <a:chOff x="686226" y="3090018"/>
            <a:chExt cx="3093686" cy="3025282"/>
          </a:xfrm>
        </p:grpSpPr>
        <p:sp>
          <p:nvSpPr>
            <p:cNvPr id="6" name="Arc 327(向天歌演示原创作品：www.TopPPT.cn)"/>
            <p:cNvSpPr/>
            <p:nvPr/>
          </p:nvSpPr>
          <p:spPr bwMode="auto">
            <a:xfrm>
              <a:off x="911888" y="3666081"/>
              <a:ext cx="2121126" cy="2121125"/>
            </a:xfrm>
            <a:custGeom>
              <a:avLst/>
              <a:gdLst>
                <a:gd name="T0" fmla="*/ 0 w 21600"/>
                <a:gd name="T1" fmla="*/ 0 h 21684"/>
                <a:gd name="T2" fmla="*/ 216 w 21600"/>
                <a:gd name="T3" fmla="*/ 215 h 21684"/>
                <a:gd name="T4" fmla="*/ 0 w 21600"/>
                <a:gd name="T5" fmla="*/ 214 h 216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84"/>
                <a:gd name="T11" fmla="*/ 21600 w 21600"/>
                <a:gd name="T12" fmla="*/ 21684 h 21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</a:path>
                <a:path w="21600" h="216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B2914"/>
            </a:solidFill>
            <a:ln w="38100">
              <a:solidFill>
                <a:schemeClr val="bg1">
                  <a:lumMod val="95000"/>
                </a:schemeClr>
              </a:solidFill>
              <a:round/>
            </a:ln>
            <a:effectLst/>
          </p:spPr>
          <p:txBody>
            <a:bodyPr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Arc 328(向天歌演示原创作品：www.TopPPT.cn)"/>
            <p:cNvSpPr/>
            <p:nvPr/>
          </p:nvSpPr>
          <p:spPr bwMode="auto">
            <a:xfrm>
              <a:off x="911887" y="4359341"/>
              <a:ext cx="1427865" cy="1427865"/>
            </a:xfrm>
            <a:custGeom>
              <a:avLst/>
              <a:gdLst>
                <a:gd name="T0" fmla="*/ 0 w 21600"/>
                <a:gd name="T1" fmla="*/ 0 h 21684"/>
                <a:gd name="T2" fmla="*/ 96 w 21600"/>
                <a:gd name="T3" fmla="*/ 96 h 21684"/>
                <a:gd name="T4" fmla="*/ 0 w 21600"/>
                <a:gd name="T5" fmla="*/ 95 h 216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84"/>
                <a:gd name="T11" fmla="*/ 21600 w 21600"/>
                <a:gd name="T12" fmla="*/ 21684 h 21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</a:path>
                <a:path w="21600" h="216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FD2A0"/>
            </a:solidFill>
            <a:ln w="19050" cap="rnd">
              <a:solidFill>
                <a:srgbClr val="DFD2A0"/>
              </a:solidFill>
              <a:prstDash val="solid"/>
              <a:round/>
            </a:ln>
            <a:effectLst/>
          </p:spPr>
          <p:txBody>
            <a:bodyPr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Arc 329(向天歌演示原创作品：www.TopPPT.cn)"/>
            <p:cNvSpPr/>
            <p:nvPr/>
          </p:nvSpPr>
          <p:spPr bwMode="auto">
            <a:xfrm>
              <a:off x="911888" y="5037575"/>
              <a:ext cx="749632" cy="749631"/>
            </a:xfrm>
            <a:custGeom>
              <a:avLst/>
              <a:gdLst>
                <a:gd name="T0" fmla="*/ 0 w 21600"/>
                <a:gd name="T1" fmla="*/ 0 h 21684"/>
                <a:gd name="T2" fmla="*/ 24 w 21600"/>
                <a:gd name="T3" fmla="*/ 24 h 21684"/>
                <a:gd name="T4" fmla="*/ 0 w 21600"/>
                <a:gd name="T5" fmla="*/ 24 h 216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84"/>
                <a:gd name="T11" fmla="*/ 21600 w 21600"/>
                <a:gd name="T12" fmla="*/ 21684 h 21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</a:path>
                <a:path w="21600" h="216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2B2B29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176" name="WordArt 380(向天歌演示原创作品：www.TopPPT.cn)"/>
            <p:cNvSpPr>
              <a:spLocks noTextEdit="1"/>
            </p:cNvSpPr>
            <p:nvPr/>
          </p:nvSpPr>
          <p:spPr>
            <a:xfrm rot="2832808">
              <a:off x="539364" y="4927889"/>
              <a:ext cx="1606471" cy="7683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3650031"/>
                </a:avLst>
              </a:prstTxWarp>
              <a:normAutofit/>
            </a:bodyPr>
            <a:p>
              <a:pPr algn="ctr"/>
              <a:endParaRPr lang="zh-CN" altLang="en-US" sz="900" spc="-90">
                <a:solidFill>
                  <a:schemeClr val="bg1"/>
                </a:solidFill>
                <a:effectLst>
                  <a:outerShdw sx="102000" sy="102000" algn="ctr" rotWithShape="0">
                    <a:srgbClr val="000000">
                      <a:alpha val="3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Straight Arrow Connector 9(向天歌演示原创作品：www.TopPPT.cn)"/>
            <p:cNvCxnSpPr/>
            <p:nvPr/>
          </p:nvCxnSpPr>
          <p:spPr>
            <a:xfrm>
              <a:off x="911887" y="5805264"/>
              <a:ext cx="2868025" cy="0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Arrow Connector 10(向天歌演示原创作品：www.TopPPT.cn)"/>
            <p:cNvCxnSpPr/>
            <p:nvPr/>
          </p:nvCxnSpPr>
          <p:spPr>
            <a:xfrm flipV="1">
              <a:off x="903141" y="3090018"/>
              <a:ext cx="0" cy="2736401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11(向天歌演示原创作品：www.TopPPT.cn)"/>
            <p:cNvSpPr/>
            <p:nvPr/>
          </p:nvSpPr>
          <p:spPr>
            <a:xfrm>
              <a:off x="839880" y="5713418"/>
              <a:ext cx="144016" cy="1571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180" name="WordArt 380(向天歌演示原创作品：www.TopPPT.cn)"/>
            <p:cNvSpPr>
              <a:spLocks noTextEdit="1"/>
            </p:cNvSpPr>
            <p:nvPr/>
          </p:nvSpPr>
          <p:spPr>
            <a:xfrm rot="2337929">
              <a:off x="686226" y="5330198"/>
              <a:ext cx="746520" cy="7683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2936295"/>
                </a:avLst>
              </a:prstTxWarp>
              <a:normAutofit/>
            </a:bodyPr>
            <a:p>
              <a:pPr algn="ctr"/>
              <a:endParaRPr lang="zh-CN" altLang="en-US" sz="800" spc="-140">
                <a:solidFill>
                  <a:srgbClr val="2B2B29"/>
                </a:solidFill>
                <a:effectLst>
                  <a:outerShdw sx="102000" sy="102000" algn="ctr" rotWithShape="0">
                    <a:srgbClr val="000000">
                      <a:alpha val="3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81" name="WordArt 380(向天歌演示原创作品：www.TopPPT.cn)"/>
            <p:cNvSpPr>
              <a:spLocks noTextEdit="1"/>
            </p:cNvSpPr>
            <p:nvPr/>
          </p:nvSpPr>
          <p:spPr>
            <a:xfrm rot="2681077">
              <a:off x="773725" y="4522608"/>
              <a:ext cx="2188136" cy="7683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1931221"/>
                </a:avLst>
              </a:prstTxWarp>
              <a:normAutofit/>
            </a:bodyPr>
            <a:p>
              <a:pPr algn="ctr"/>
              <a:endParaRPr lang="zh-CN" altLang="en-US" sz="1500" b="1" spc="-87">
                <a:solidFill>
                  <a:schemeClr val="bg1"/>
                </a:solidFill>
                <a:effectLst>
                  <a:outerShdw dist="38100" dir="5400000" algn="t" rotWithShape="0">
                    <a:srgbClr val="000000">
                      <a:alpha val="39999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143000" y="2317750"/>
            <a:ext cx="10064115" cy="3969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600">
                <a:solidFill>
                  <a:srgbClr val="DFD2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最大运行方式，是系统在该方式下运行时，具有最小的短路阻抗值，发生短路后产生的短路电流最大的一种运行方式。</a:t>
            </a:r>
            <a:endParaRPr lang="zh-CN" altLang="en-US" sz="3600">
              <a:solidFill>
                <a:srgbClr val="DFD2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endParaRPr lang="zh-CN" altLang="en-US" sz="3600">
              <a:solidFill>
                <a:srgbClr val="DFD2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3600">
                <a:solidFill>
                  <a:srgbClr val="DFD2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最小运行方式，是系统在该方式下运行时，具有最大的短路阻抗值，发生短路后产生的短路电流最小的一种运行方式。</a:t>
            </a:r>
            <a:endParaRPr lang="zh-CN" altLang="en-US" sz="3600">
              <a:solidFill>
                <a:srgbClr val="DFD2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1300" y="775970"/>
            <a:ext cx="9326880" cy="11988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系统运行方式有哪些？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41375" y="761365"/>
            <a:ext cx="10241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线路的故障类型有哪些？</a:t>
            </a:r>
            <a:endParaRPr lang="zh-CN" altLang="en-US" sz="7200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15280" y="2811780"/>
            <a:ext cx="5777865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4000">
                <a:solidFill>
                  <a:srgbClr val="DFD2A0"/>
                </a:solidFill>
                <a:sym typeface="+mn-ea"/>
              </a:rPr>
              <a:t>相间短路、接地故障、</a:t>
            </a:r>
            <a:endParaRPr lang="zh-CN" altLang="en-US" sz="4000">
              <a:solidFill>
                <a:srgbClr val="DFD2A0"/>
              </a:solidFill>
              <a:sym typeface="+mn-ea"/>
            </a:endParaRPr>
          </a:p>
          <a:p>
            <a:pPr algn="l"/>
            <a:r>
              <a:rPr lang="zh-CN" altLang="en-US" sz="4000">
                <a:solidFill>
                  <a:srgbClr val="DFD2A0"/>
                </a:solidFill>
                <a:sym typeface="+mn-ea"/>
              </a:rPr>
              <a:t>匝间短路、断线、失步、失磁、过励磁</a:t>
            </a:r>
            <a:endParaRPr lang="zh-CN" altLang="en-US" sz="4000" b="1">
              <a:solidFill>
                <a:srgbClr val="DFD2A0"/>
              </a:solidFill>
              <a:effectLst/>
              <a:sym typeface="+mn-ea"/>
            </a:endParaRPr>
          </a:p>
        </p:txBody>
      </p:sp>
      <p:pic>
        <p:nvPicPr>
          <p:cNvPr id="47106" name="Picture 3(向天歌演示原创作品：www.TopPPT.cn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160" y="2811780"/>
            <a:ext cx="3832225" cy="3328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31215" y="548005"/>
            <a:ext cx="5669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保护的灵敏性</a:t>
            </a:r>
            <a:endParaRPr lang="zh-CN" altLang="en-US" sz="7200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1980" y="2058035"/>
            <a:ext cx="11176000" cy="45231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3600">
                <a:solidFill>
                  <a:srgbClr val="DFD2A0"/>
                </a:solidFill>
                <a:sym typeface="+mn-ea"/>
              </a:rPr>
              <a:t>       </a:t>
            </a:r>
            <a:r>
              <a:rPr lang="zh-CN" altLang="en-US" sz="3600">
                <a:solidFill>
                  <a:srgbClr val="DFD2A0"/>
                </a:solidFill>
                <a:sym typeface="+mn-ea"/>
              </a:rPr>
              <a:t>继电保护的灵敏性，是指对于其保护范围内发生任何故障或不正常运行状态的反应能力。保护装置的灵敏性通常用灵敏系数来衡量，它主要取决于被保护元件和电力系统的参数和运行方式。</a:t>
            </a:r>
            <a:endParaRPr lang="zh-CN" altLang="en-US" sz="3600">
              <a:solidFill>
                <a:srgbClr val="DFD2A0"/>
              </a:solidFill>
              <a:sym typeface="+mn-ea"/>
            </a:endParaRPr>
          </a:p>
          <a:p>
            <a:pPr algn="l"/>
            <a:endParaRPr lang="zh-CN" altLang="en-US" sz="3600">
              <a:solidFill>
                <a:srgbClr val="DFD2A0"/>
              </a:solidFill>
              <a:sym typeface="+mn-ea"/>
            </a:endParaRPr>
          </a:p>
          <a:p>
            <a:pPr algn="l"/>
            <a:r>
              <a:rPr lang="zh-CN" altLang="en-US" sz="3600">
                <a:solidFill>
                  <a:srgbClr val="DFD2A0"/>
                </a:solidFill>
                <a:sym typeface="+mn-ea"/>
              </a:rPr>
              <a:t>灵敏系数</a:t>
            </a:r>
            <a:r>
              <a:rPr lang="en-US" altLang="zh-CN" sz="3600">
                <a:solidFill>
                  <a:srgbClr val="DFD2A0"/>
                </a:solidFill>
                <a:sym typeface="+mn-ea"/>
              </a:rPr>
              <a:t>=</a:t>
            </a:r>
            <a:r>
              <a:rPr lang="zh-CN" altLang="en-US" sz="3600">
                <a:solidFill>
                  <a:srgbClr val="DFD2A0"/>
                </a:solidFill>
                <a:sym typeface="+mn-ea"/>
              </a:rPr>
              <a:t>实际反应范围</a:t>
            </a:r>
            <a:r>
              <a:rPr lang="en-US" altLang="zh-CN" sz="3600">
                <a:solidFill>
                  <a:srgbClr val="DFD2A0"/>
                </a:solidFill>
                <a:sym typeface="+mn-ea"/>
              </a:rPr>
              <a:t>/</a:t>
            </a:r>
            <a:r>
              <a:rPr lang="zh-CN" altLang="en-US" sz="3600">
                <a:solidFill>
                  <a:srgbClr val="DFD2A0"/>
                </a:solidFill>
                <a:sym typeface="+mn-ea"/>
              </a:rPr>
              <a:t>设定的反应范围</a:t>
            </a:r>
            <a:endParaRPr lang="zh-CN" altLang="en-US" sz="3600">
              <a:solidFill>
                <a:srgbClr val="DFD2A0"/>
              </a:solidFill>
              <a:sym typeface="+mn-ea"/>
            </a:endParaRPr>
          </a:p>
          <a:p>
            <a:pPr algn="l"/>
            <a:r>
              <a:rPr lang="zh-CN" altLang="en-US" sz="3600" b="1">
                <a:solidFill>
                  <a:srgbClr val="DFD2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灵敏系数</a:t>
            </a:r>
            <a:r>
              <a:rPr lang="en-US" altLang="zh-CN" sz="3600" b="1">
                <a:solidFill>
                  <a:srgbClr val="DFD2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=</a:t>
            </a:r>
            <a:r>
              <a:rPr lang="zh-CN" altLang="en-US" sz="3600" b="1">
                <a:solidFill>
                  <a:srgbClr val="DFD2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保护范围内发生金属性短路时保护所反应的故障量的计算值/保护装置的动作整定值</a:t>
            </a:r>
            <a:endParaRPr lang="zh-CN" altLang="en-US" sz="3600" b="1">
              <a:solidFill>
                <a:srgbClr val="DFD2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87145" y="808990"/>
            <a:ext cx="37509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结论</a:t>
            </a:r>
            <a:endParaRPr lang="zh-CN" altLang="en-US" sz="600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7725" y="2491740"/>
            <a:ext cx="717296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600">
                <a:solidFill>
                  <a:srgbClr val="DFD2A0"/>
                </a:solidFill>
                <a:sym typeface="+mn-ea"/>
              </a:rPr>
              <a:t>当系统为最大运行方式时，瞬时电流速断的保护范围最大；当出现最小运行方式下的两相短路时，瞬时电流速断保护范围最小！</a:t>
            </a:r>
            <a:endParaRPr lang="zh-CN" altLang="en-US" sz="3600">
              <a:solidFill>
                <a:srgbClr val="DFD2A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66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谢 谢</a:t>
            </a:r>
            <a:endParaRPr lang="zh-CN" altLang="en-US" sz="66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53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53"/>
  <p:tag name="KSO_WM_TAG_VERSION" val="1.0"/>
  <p:tag name="KSO_WM_TEMPLATE_THUMBS_INDEX" val="1、6、4、5、9、15、20、"/>
  <p:tag name="KSO_WM_BEAUTIFY_FLAG" val="#wm#"/>
</p:tagLst>
</file>

<file path=ppt/tags/tag4.xml><?xml version="1.0" encoding="utf-8"?>
<p:tagLst xmlns:p="http://schemas.openxmlformats.org/presentationml/2006/main">
  <p:tag name="KSO_WM_TEMPLATE_CATEGORY" val="custom"/>
  <p:tag name="KSO_WM_TEMPLATE_INDEX" val="20185053"/>
  <p:tag name="KSO_WM_UNIT_TYPE" val="a"/>
  <p:tag name="KSO_WM_UNIT_INDEX" val="1"/>
  <p:tag name="KSO_WM_UNIT_ID" val="custom20185053_1*a*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红色清新通用模板"/>
</p:tagLst>
</file>

<file path=ppt/tags/tag5.xml><?xml version="1.0" encoding="utf-8"?>
<p:tagLst xmlns:p="http://schemas.openxmlformats.org/presentationml/2006/main">
  <p:tag name="KSO_WM_TEMPLATE_CATEGORY" val="custom"/>
  <p:tag name="KSO_WM_TEMPLATE_INDEX" val="20185053"/>
  <p:tag name="KSO_WM_TAG_VERSION" val="1.0"/>
  <p:tag name="KSO_WM_SLIDE_ID" val="custom2018505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6、4、5、9、15、20、"/>
  <p:tag name="KSO_WM_BEAUTIFY_FLAG" val="#wm#"/>
  <p:tag name="KSO_WM_SLIDE_SUBTYPE" val="pureTxt"/>
</p:tagLst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126">
      <a:dk1>
        <a:srgbClr val="000000"/>
      </a:dk1>
      <a:lt1>
        <a:srgbClr val="FFFFFF"/>
      </a:lt1>
      <a:dk2>
        <a:srgbClr val="FFA1AD"/>
      </a:dk2>
      <a:lt2>
        <a:srgbClr val="FFF3EB"/>
      </a:lt2>
      <a:accent1>
        <a:srgbClr val="FFA1AD"/>
      </a:accent1>
      <a:accent2>
        <a:srgbClr val="FFA1AD"/>
      </a:accent2>
      <a:accent3>
        <a:srgbClr val="FFA1AD"/>
      </a:accent3>
      <a:accent4>
        <a:srgbClr val="FFA1AD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26">
    <a:dk1>
      <a:srgbClr val="000000"/>
    </a:dk1>
    <a:lt1>
      <a:srgbClr val="FFFFFF"/>
    </a:lt1>
    <a:dk2>
      <a:srgbClr val="FFA1AD"/>
    </a:dk2>
    <a:lt2>
      <a:srgbClr val="FFF3EB"/>
    </a:lt2>
    <a:accent1>
      <a:srgbClr val="FFA1AD"/>
    </a:accent1>
    <a:accent2>
      <a:srgbClr val="FFA1AD"/>
    </a:accent2>
    <a:accent3>
      <a:srgbClr val="FFA1AD"/>
    </a:accent3>
    <a:accent4>
      <a:srgbClr val="FFA1AD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WPS 演示</Application>
  <PresentationFormat>自定义</PresentationFormat>
  <Paragraphs>38</Paragraphs>
  <Slides>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黑体</vt:lpstr>
      <vt:lpstr>华文彩云</vt:lpstr>
      <vt:lpstr>华文行楷</vt:lpstr>
      <vt:lpstr>Arial Unicode MS</vt:lpstr>
      <vt:lpstr>新浪微博：@注龙</vt:lpstr>
      <vt:lpstr>1_新浪微博：@注龙</vt:lpstr>
      <vt:lpstr>2_新浪微博：@注龙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i</cp:lastModifiedBy>
  <cp:revision>168</cp:revision>
  <dcterms:created xsi:type="dcterms:W3CDTF">2013-10-01T02:55:00Z</dcterms:created>
  <dcterms:modified xsi:type="dcterms:W3CDTF">2018-04-11T15:33:42Z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向天歌官方免费模板02：红黑配色年终工作总结汇报模板.ppt</vt:lpwstr>
  </property>
  <property fmtid="{D5CDD505-2E9C-101B-9397-08002B2CF9AE}" pid="3" name="fileid">
    <vt:lpwstr>719223</vt:lpwstr>
  </property>
  <property fmtid="{D5CDD505-2E9C-101B-9397-08002B2CF9AE}" pid="4" name="KSOProductBuildVer">
    <vt:lpwstr>2052-10.1.0.6929</vt:lpwstr>
  </property>
</Properties>
</file>