
<file path=[Content_Types].xml><?xml version="1.0" encoding="utf-8"?>
<Types xmlns="http://schemas.openxmlformats.org/package/2006/content-types">
  <Default Extension="jpeg" ContentType="image/jpeg"/>
  <Default Extension="wdp" ContentType="image/vnd.ms-photo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8" r:id="rId4"/>
    <p:sldId id="257" r:id="rId6"/>
    <p:sldId id="259" r:id="rId7"/>
    <p:sldId id="262" r:id="rId8"/>
    <p:sldId id="263" r:id="rId9"/>
    <p:sldId id="264" r:id="rId10"/>
    <p:sldId id="260" r:id="rId11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EDE87-FC43-4F0C-9C51-E666AB0AC5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4" Type="http://schemas.microsoft.com/office/2007/relationships/hdphoto" Target="../media/hdphoto1.wdp"/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4" Type="http://schemas.microsoft.com/office/2007/relationships/hdphoto" Target="../media/hdphoto1.wdp"/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1938" y1="46310" x2="41938" y2="46310"/>
                        <a14:foregroundMark x1="26672" y1="41021" x2="26672" y2="41021"/>
                        <a14:foregroundMark x1="31389" y1="39422" x2="31389" y2="39422"/>
                        <a14:backgroundMark x1="70755" y1="56581" x2="70755" y2="56581"/>
                        <a14:backgroundMark x1="68696" y1="52583" x2="65266" y2="51415"/>
                        <a14:backgroundMark x1="49914" y1="48032" x2="49314" y2="47909"/>
                        <a14:backgroundMark x1="49314" y1="54674" x2="48714" y2="54674"/>
                        <a14:backgroundMark x1="47513" y1="54490" x2="50772" y2="56827"/>
                        <a14:backgroundMark x1="67067" y1="62116" x2="67667" y2="61501"/>
                        <a14:backgroundMark x1="68525" y1="56396" x2="68525" y2="55351"/>
                        <a14:backgroundMark x1="70154" y1="50861" x2="70154" y2="50861"/>
                        <a14:backgroundMark x1="71184" y1="50431" x2="71184" y2="50431"/>
                        <a14:backgroundMark x1="38508" y1="41451" x2="38508" y2="41451"/>
                        <a14:backgroundMark x1="44254" y1="36470" x2="44254" y2="36470"/>
                        <a14:backgroundMark x1="42796" y1="43235" x2="42796" y2="43235"/>
                        <a14:backgroundMark x1="67067" y1="42927" x2="67067" y2="42927"/>
                        <a14:backgroundMark x1="58062" y1="45449" x2="57461" y2="45572"/>
                        <a14:backgroundMark x1="59091" y1="52768" x2="59520" y2="53321"/>
                        <a14:backgroundMark x1="59520" y1="54182" x2="59777" y2="55843"/>
                        <a14:backgroundMark x1="59777" y1="59164" x2="59777" y2="59164"/>
                        <a14:backgroundMark x1="78902" y1="35609" x2="78902" y2="35609"/>
                        <a14:backgroundMark x1="26415" y1="39729" x2="26415" y2="39729"/>
                        <a14:backgroundMark x1="25472" y1="42189" x2="25472" y2="42189"/>
                        <a14:backgroundMark x1="25214" y1="41636" x2="25214" y2="41636"/>
                        <a14:backgroundMark x1="46055" y1="56704" x2="46055" y2="56704"/>
                        <a14:backgroundMark x1="56690" y1="49508" x2="56690" y2="49508"/>
                        <a14:backgroundMark x1="56861" y1="49262" x2="60720" y2="48770"/>
                        <a14:backgroundMark x1="66295" y1="47601" x2="66895" y2="47601"/>
                        <a14:backgroundMark x1="71184" y1="46617" x2="76672" y2="45449"/>
                        <a14:backgroundMark x1="81389" y1="43973" x2="81389" y2="439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878" t="35012" b="43146"/>
          <a:stretch>
            <a:fillRect/>
          </a:stretch>
        </p:blipFill>
        <p:spPr>
          <a:xfrm>
            <a:off x="0" y="0"/>
            <a:ext cx="5837733" cy="216615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3199" y="5054600"/>
            <a:ext cx="4368801" cy="1803400"/>
          </a:xfrm>
          <a:prstGeom prst="rect">
            <a:avLst/>
          </a:prstGeom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472862" y="2048669"/>
            <a:ext cx="7246275" cy="2760663"/>
          </a:xfrm>
          <a:prstGeom prst="rect">
            <a:avLst/>
          </a:prstGeom>
          <a:noFill/>
          <a:ln w="38100" cap="flat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华文细黑" panose="02010600040101010101" pitchFamily="2" charset="-122"/>
            </a:endParaRPr>
          </a:p>
        </p:txBody>
      </p:sp>
      <p:sp>
        <p:nvSpPr>
          <p:cNvPr id="15" name="矩形: 圆角 14"/>
          <p:cNvSpPr/>
          <p:nvPr/>
        </p:nvSpPr>
        <p:spPr>
          <a:xfrm>
            <a:off x="5000625" y="4048356"/>
            <a:ext cx="2190749" cy="485544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endParaRPr lang="zh-CN" altLang="en-US" dirty="0">
              <a:solidFill>
                <a:srgbClr val="3D735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标题 1"/>
          <p:cNvSpPr>
            <a:spLocks noGrp="1"/>
          </p:cNvSpPr>
          <p:nvPr>
            <p:ph type="ctrTitle" hasCustomPrompt="1"/>
          </p:nvPr>
        </p:nvSpPr>
        <p:spPr>
          <a:xfrm>
            <a:off x="2472862" y="2048669"/>
            <a:ext cx="7246275" cy="1258093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</a:t>
            </a:r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8" name="副标题 2"/>
          <p:cNvSpPr>
            <a:spLocks noGrp="1"/>
          </p:cNvSpPr>
          <p:nvPr>
            <p:ph type="subTitle" idx="1"/>
          </p:nvPr>
        </p:nvSpPr>
        <p:spPr>
          <a:xfrm>
            <a:off x="2472862" y="3398838"/>
            <a:ext cx="7246275" cy="63681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3199" y="5054600"/>
            <a:ext cx="4368801" cy="1803400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>
          <a:xfrm>
            <a:off x="5560444" y="2226641"/>
            <a:ext cx="1071110" cy="107111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560445" y="2226641"/>
            <a:ext cx="1071110" cy="107111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CN" sz="4000" dirty="0" smtClean="0">
                <a:solidFill>
                  <a:srgbClr val="708265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01</a:t>
            </a:r>
            <a:endParaRPr lang="zh-CN" altLang="en-US" sz="4000" dirty="0">
              <a:solidFill>
                <a:srgbClr val="708265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472862" y="2048669"/>
            <a:ext cx="7246275" cy="2760663"/>
          </a:xfrm>
          <a:prstGeom prst="rect">
            <a:avLst/>
          </a:prstGeom>
          <a:noFill/>
          <a:ln w="38100" cap="flat">
            <a:solidFill>
              <a:srgbClr val="3D735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华文细黑" panose="02010600040101010101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1938" y1="46310" x2="41938" y2="46310"/>
                        <a14:foregroundMark x1="26672" y1="41021" x2="26672" y2="41021"/>
                        <a14:foregroundMark x1="31389" y1="39422" x2="31389" y2="39422"/>
                        <a14:backgroundMark x1="70755" y1="56581" x2="70755" y2="56581"/>
                        <a14:backgroundMark x1="68696" y1="52583" x2="65266" y2="51415"/>
                        <a14:backgroundMark x1="49914" y1="48032" x2="49314" y2="47909"/>
                        <a14:backgroundMark x1="49314" y1="54674" x2="48714" y2="54674"/>
                        <a14:backgroundMark x1="47513" y1="54490" x2="50772" y2="56827"/>
                        <a14:backgroundMark x1="67067" y1="62116" x2="67667" y2="61501"/>
                        <a14:backgroundMark x1="68525" y1="56396" x2="68525" y2="55351"/>
                        <a14:backgroundMark x1="70154" y1="50861" x2="70154" y2="50861"/>
                        <a14:backgroundMark x1="71184" y1="50431" x2="71184" y2="50431"/>
                        <a14:backgroundMark x1="38508" y1="41451" x2="38508" y2="41451"/>
                        <a14:backgroundMark x1="44254" y1="36470" x2="44254" y2="36470"/>
                        <a14:backgroundMark x1="42796" y1="43235" x2="42796" y2="43235"/>
                        <a14:backgroundMark x1="67067" y1="42927" x2="67067" y2="42927"/>
                        <a14:backgroundMark x1="58062" y1="45449" x2="57461" y2="45572"/>
                        <a14:backgroundMark x1="59091" y1="52768" x2="59520" y2="53321"/>
                        <a14:backgroundMark x1="59520" y1="54182" x2="59777" y2="55843"/>
                        <a14:backgroundMark x1="59777" y1="59164" x2="59777" y2="59164"/>
                        <a14:backgroundMark x1="78902" y1="35609" x2="78902" y2="35609"/>
                        <a14:backgroundMark x1="26415" y1="39729" x2="26415" y2="39729"/>
                        <a14:backgroundMark x1="25472" y1="42189" x2="25472" y2="42189"/>
                        <a14:backgroundMark x1="25214" y1="41636" x2="25214" y2="41636"/>
                        <a14:backgroundMark x1="46055" y1="56704" x2="46055" y2="56704"/>
                        <a14:backgroundMark x1="56690" y1="49508" x2="56690" y2="49508"/>
                        <a14:backgroundMark x1="56861" y1="49262" x2="60720" y2="48770"/>
                        <a14:backgroundMark x1="66295" y1="47601" x2="66895" y2="47601"/>
                        <a14:backgroundMark x1="71184" y1="46617" x2="76672" y2="45449"/>
                        <a14:backgroundMark x1="81389" y1="43973" x2="81389" y2="439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878" t="35012" b="43146"/>
          <a:stretch>
            <a:fillRect/>
          </a:stretch>
        </p:blipFill>
        <p:spPr>
          <a:xfrm>
            <a:off x="-1" y="0"/>
            <a:ext cx="5837731" cy="216615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72862" y="3358241"/>
            <a:ext cx="7246275" cy="856579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472862" y="4275309"/>
            <a:ext cx="7246275" cy="534023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b" anchorCtr="0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472862" y="2048669"/>
            <a:ext cx="7246275" cy="2760663"/>
          </a:xfrm>
          <a:prstGeom prst="rect">
            <a:avLst/>
          </a:prstGeom>
          <a:noFill/>
          <a:ln w="38100" cap="flat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华文细黑" panose="02010600040101010101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3199" y="5054600"/>
            <a:ext cx="4368801" cy="18034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1938" y1="46310" x2="41938" y2="46310"/>
                        <a14:foregroundMark x1="26672" y1="41021" x2="26672" y2="41021"/>
                        <a14:foregroundMark x1="31389" y1="39422" x2="31389" y2="39422"/>
                        <a14:backgroundMark x1="70755" y1="56581" x2="70755" y2="56581"/>
                        <a14:backgroundMark x1="68696" y1="52583" x2="65266" y2="51415"/>
                        <a14:backgroundMark x1="49914" y1="48032" x2="49314" y2="47909"/>
                        <a14:backgroundMark x1="49314" y1="54674" x2="48714" y2="54674"/>
                        <a14:backgroundMark x1="47513" y1="54490" x2="50772" y2="56827"/>
                        <a14:backgroundMark x1="67067" y1="62116" x2="67667" y2="61501"/>
                        <a14:backgroundMark x1="68525" y1="56396" x2="68525" y2="55351"/>
                        <a14:backgroundMark x1="70154" y1="50861" x2="70154" y2="50861"/>
                        <a14:backgroundMark x1="71184" y1="50431" x2="71184" y2="50431"/>
                        <a14:backgroundMark x1="38508" y1="41451" x2="38508" y2="41451"/>
                        <a14:backgroundMark x1="44254" y1="36470" x2="44254" y2="36470"/>
                        <a14:backgroundMark x1="42796" y1="43235" x2="42796" y2="43235"/>
                        <a14:backgroundMark x1="67067" y1="42927" x2="67067" y2="42927"/>
                        <a14:backgroundMark x1="58062" y1="45449" x2="57461" y2="45572"/>
                        <a14:backgroundMark x1="59091" y1="52768" x2="59520" y2="53321"/>
                        <a14:backgroundMark x1="59520" y1="54182" x2="59777" y2="55843"/>
                        <a14:backgroundMark x1="59777" y1="59164" x2="59777" y2="59164"/>
                        <a14:backgroundMark x1="78902" y1="35609" x2="78902" y2="35609"/>
                        <a14:backgroundMark x1="26415" y1="39729" x2="26415" y2="39729"/>
                        <a14:backgroundMark x1="25472" y1="42189" x2="25472" y2="42189"/>
                        <a14:backgroundMark x1="25214" y1="41636" x2="25214" y2="41636"/>
                        <a14:backgroundMark x1="46055" y1="56704" x2="46055" y2="56704"/>
                        <a14:backgroundMark x1="56690" y1="49508" x2="56690" y2="49508"/>
                        <a14:backgroundMark x1="56861" y1="49262" x2="60720" y2="48770"/>
                        <a14:backgroundMark x1="66295" y1="47601" x2="66895" y2="47601"/>
                        <a14:backgroundMark x1="71184" y1="46617" x2="76672" y2="45449"/>
                        <a14:backgroundMark x1="81389" y1="43973" x2="81389" y2="439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878" t="35012" b="43146"/>
          <a:stretch>
            <a:fillRect/>
          </a:stretch>
        </p:blipFill>
        <p:spPr>
          <a:xfrm>
            <a:off x="-1" y="0"/>
            <a:ext cx="5837731" cy="216615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472862" y="2048669"/>
            <a:ext cx="7246275" cy="2760663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.xml"/><Relationship Id="rId3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11.xml"/><Relationship Id="rId3" Type="http://schemas.openxmlformats.org/officeDocument/2006/relationships/image" Target="../media/image4.jpeg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Relationship Id="rId3" Type="http://schemas.openxmlformats.org/officeDocument/2006/relationships/image" Target="../media/image5.jpeg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4.xml"/><Relationship Id="rId3" Type="http://schemas.openxmlformats.org/officeDocument/2006/relationships/tags" Target="../tags/tag16.xml"/><Relationship Id="rId2" Type="http://schemas.openxmlformats.org/officeDocument/2006/relationships/image" Target="../media/image6.jpeg"/><Relationship Id="rId1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8.xml"/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6.xml"/><Relationship Id="rId3" Type="http://schemas.openxmlformats.org/officeDocument/2006/relationships/themeOverride" Target="../theme/themeOverride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72690" y="2065655"/>
            <a:ext cx="7245985" cy="1240790"/>
          </a:xfrm>
        </p:spPr>
        <p:txBody>
          <a:bodyPr>
            <a:normAutofit fontScale="90000"/>
          </a:bodyPr>
          <a:p>
            <a:r>
              <a:rPr lang="zh-CN" altLang="en-US" sz="4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电力系统继电保护原理</a:t>
            </a:r>
            <a:br>
              <a:rPr lang="zh-CN" altLang="en-US" sz="4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zh-CN" altLang="en-US" sz="4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小组研讨汇报</a:t>
            </a:r>
            <a:endParaRPr lang="zh-CN" altLang="en-US" sz="4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p>
            <a:pPr algn="l"/>
            <a:r>
              <a:rPr lang="en-US" altLang="zh-CN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</a:t>
            </a:r>
            <a:r>
              <a:rPr lang="en-US" altLang="zh-CN" sz="4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zh-CN" altLang="en-US" sz="4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第二小组</a:t>
            </a:r>
            <a:endParaRPr lang="zh-CN" altLang="en-US" sz="40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747895" y="4036060"/>
            <a:ext cx="36004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    </a:t>
            </a:r>
            <a:r>
              <a:rPr lang="zh-CN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汇报人：刘鹏</a:t>
            </a:r>
            <a:endParaRPr lang="zh-CN" altLang="en-US" sz="24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zh-CN" altLang="en-US" sz="72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课题名称</a:t>
            </a:r>
            <a:endParaRPr lang="zh-CN" altLang="en-US" sz="72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40995" y="1691005"/>
            <a:ext cx="11012805" cy="43516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altLang="zh-CN" sz="4800" dirty="0"/>
              <a:t>    </a:t>
            </a:r>
            <a:endParaRPr lang="en-US" altLang="zh-CN" sz="48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zh-CN" altLang="en-US" sz="4800" dirty="0"/>
              <a:t>    分析当</a:t>
            </a:r>
            <a:r>
              <a:rPr lang="en-US" altLang="zh-CN" sz="4800" dirty="0"/>
              <a:t>II</a:t>
            </a:r>
            <a:r>
              <a:rPr lang="zh-CN" altLang="en-US" sz="4800" dirty="0"/>
              <a:t>段保护的整定值小于下一级线路</a:t>
            </a:r>
            <a:r>
              <a:rPr lang="en-US" altLang="zh-CN" sz="4800" dirty="0"/>
              <a:t>I</a:t>
            </a:r>
            <a:r>
              <a:rPr lang="zh-CN" altLang="en-US" sz="4800" dirty="0"/>
              <a:t>段保护整定值，会有何后果？</a:t>
            </a:r>
            <a:endParaRPr lang="zh-CN" altLang="en-US" sz="4800" dirty="0"/>
          </a:p>
        </p:txBody>
      </p:sp>
      <p:pic>
        <p:nvPicPr>
          <p:cNvPr id="5" name="图片 4" descr="A000220150821A09PPIC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20000">
            <a:off x="9123045" y="3669030"/>
            <a:ext cx="2840990" cy="287718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一、什么是速断保护？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 sz="3200"/>
          </a:p>
          <a:p>
            <a:r>
              <a:rPr lang="zh-CN" altLang="en-US" sz="3200"/>
              <a:t>速断保护原理是指线路的短路电流</a:t>
            </a:r>
            <a:r>
              <a:rPr lang="zh-CN" altLang="en-US" sz="3200">
                <a:solidFill>
                  <a:srgbClr val="FF0000"/>
                </a:solidFill>
              </a:rPr>
              <a:t>超过</a:t>
            </a:r>
            <a:r>
              <a:rPr lang="zh-CN" altLang="en-US" sz="3200"/>
              <a:t>保护装置（比如说断路器）的整定值，使得保护装置</a:t>
            </a:r>
            <a:r>
              <a:rPr lang="zh-CN" altLang="en-US" sz="3200">
                <a:solidFill>
                  <a:srgbClr val="FF0000"/>
                </a:solidFill>
              </a:rPr>
              <a:t>动作</a:t>
            </a:r>
            <a:r>
              <a:rPr lang="zh-CN" altLang="en-US" sz="3200"/>
              <a:t>，</a:t>
            </a:r>
            <a:r>
              <a:rPr lang="zh-CN" altLang="en-US" sz="3200">
                <a:solidFill>
                  <a:srgbClr val="FF0000"/>
                </a:solidFill>
              </a:rPr>
              <a:t>切断</a:t>
            </a:r>
            <a:r>
              <a:rPr lang="zh-CN" altLang="en-US" sz="3200"/>
              <a:t>短路线路电流，从而实现</a:t>
            </a:r>
            <a:r>
              <a:rPr lang="zh-CN" altLang="en-US" sz="3200">
                <a:solidFill>
                  <a:srgbClr val="FF0000"/>
                </a:solidFill>
              </a:rPr>
              <a:t>保护</a:t>
            </a:r>
            <a:r>
              <a:rPr lang="zh-CN" altLang="en-US" sz="3200"/>
              <a:t>短路线路，</a:t>
            </a:r>
            <a:r>
              <a:rPr lang="zh-CN" altLang="en-US" sz="3200">
                <a:solidFill>
                  <a:srgbClr val="FF0000"/>
                </a:solidFill>
              </a:rPr>
              <a:t>防止</a:t>
            </a:r>
            <a:r>
              <a:rPr lang="zh-CN" altLang="en-US" sz="3200"/>
              <a:t>短路烧毁线路。</a:t>
            </a:r>
            <a:endParaRPr lang="zh-CN" altLang="en-US" sz="3200"/>
          </a:p>
          <a:p>
            <a:endParaRPr lang="zh-CN" altLang="en-US" sz="3200"/>
          </a:p>
          <a:p>
            <a:endParaRPr lang="zh-CN" altLang="en-US" sz="3200"/>
          </a:p>
          <a:p>
            <a:r>
              <a:rPr lang="zh-CN" altLang="en-US" sz="3200"/>
              <a:t>速断保护包括</a:t>
            </a:r>
            <a:r>
              <a:rPr lang="zh-CN" altLang="en-US" sz="3200">
                <a:solidFill>
                  <a:srgbClr val="FF0000"/>
                </a:solidFill>
              </a:rPr>
              <a:t>瞬时电流速断保护</a:t>
            </a:r>
            <a:r>
              <a:rPr lang="zh-CN" altLang="en-US" sz="3200"/>
              <a:t>和</a:t>
            </a:r>
            <a:r>
              <a:rPr lang="zh-CN" altLang="en-US" sz="3200">
                <a:solidFill>
                  <a:srgbClr val="FF0000"/>
                </a:solidFill>
              </a:rPr>
              <a:t>限时电流速断保护。</a:t>
            </a:r>
            <a:r>
              <a:rPr lang="zh-CN" altLang="en-US" sz="3200">
                <a:solidFill>
                  <a:schemeClr val="tx1"/>
                </a:solidFill>
              </a:rPr>
              <a:t>即电流I段和电流II段。</a:t>
            </a:r>
            <a:endParaRPr lang="zh-CN" altLang="en-US" sz="32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34950" y="228600"/>
            <a:ext cx="11726545" cy="1428115"/>
          </a:xfrm>
        </p:spPr>
        <p:txBody>
          <a:bodyPr>
            <a:normAutofit/>
          </a:bodyPr>
          <a:lstStyle/>
          <a:p>
            <a:r>
              <a:rPr lang="en-US" altLang="zh-CN" sz="4400" dirty="0">
                <a:solidFill>
                  <a:schemeClr val="tx1"/>
                </a:solidFill>
              </a:rPr>
              <a:t>    </a:t>
            </a:r>
            <a:r>
              <a:rPr lang="zh-CN" altLang="en-US" sz="4400" dirty="0">
                <a:solidFill>
                  <a:schemeClr val="tx1"/>
                </a:solidFill>
              </a:rPr>
              <a:t>二、单侧电源网络的相间电流保护对选择性的要求是怎样的？</a:t>
            </a:r>
            <a:endParaRPr lang="en-US" altLang="zh-CN" sz="4400" dirty="0">
              <a:solidFill>
                <a:schemeClr val="tx1"/>
              </a:solidFill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234950" y="2077720"/>
            <a:ext cx="5903595" cy="3811905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    </a:t>
            </a:r>
            <a:endParaRPr lang="en-US" altLang="zh-CN" sz="2800" dirty="0"/>
          </a:p>
          <a:p>
            <a:r>
              <a:rPr lang="en-US" altLang="zh-CN" sz="2800" dirty="0"/>
              <a:t>    </a:t>
            </a:r>
            <a:r>
              <a:rPr lang="zh-CN" altLang="en-US" sz="2800" dirty="0"/>
              <a:t>由图</a:t>
            </a:r>
            <a:r>
              <a:rPr lang="en-US" altLang="zh-CN" sz="2800" dirty="0"/>
              <a:t>1 </a:t>
            </a:r>
            <a:r>
              <a:rPr lang="zh-CN" altLang="en-US" sz="2800" dirty="0"/>
              <a:t>可知，这种保护</a:t>
            </a:r>
            <a:r>
              <a:rPr lang="zh-CN" altLang="en-US" sz="2800" dirty="0">
                <a:solidFill>
                  <a:srgbClr val="FF0000"/>
                </a:solidFill>
              </a:rPr>
              <a:t>特点</a:t>
            </a:r>
            <a:r>
              <a:rPr lang="zh-CN" altLang="en-US" sz="2800" dirty="0"/>
              <a:t>是，由于存在误差的原因，从所测电气量上不区分本线路末端短路与下一级线路首段短路。</a:t>
            </a:r>
            <a:endParaRPr lang="zh-CN" altLang="en-US" sz="2800" dirty="0"/>
          </a:p>
          <a:p>
            <a:endParaRPr lang="zh-CN" altLang="en-US" sz="2800" dirty="0"/>
          </a:p>
          <a:p>
            <a:r>
              <a:rPr lang="zh-CN" altLang="en-US" sz="2800" dirty="0"/>
              <a:t>    为了实现本级保护装置只负责切断本级线路，则要求</a:t>
            </a:r>
            <a:r>
              <a:rPr lang="zh-CN" altLang="en-US" sz="2800" dirty="0">
                <a:solidFill>
                  <a:srgbClr val="FF0000"/>
                </a:solidFill>
              </a:rPr>
              <a:t>优先</a:t>
            </a:r>
            <a:r>
              <a:rPr lang="zh-CN" altLang="en-US" sz="2800" dirty="0"/>
              <a:t>保证选择性，在保证选择性的前提下，</a:t>
            </a:r>
            <a:r>
              <a:rPr lang="zh-CN" altLang="en-US" sz="2800" dirty="0">
                <a:solidFill>
                  <a:srgbClr val="FF0000"/>
                </a:solidFill>
              </a:rPr>
              <a:t>再</a:t>
            </a:r>
            <a:r>
              <a:rPr lang="zh-CN" altLang="en-US" sz="2800" dirty="0"/>
              <a:t>考虑速动性和灵敏性。</a:t>
            </a:r>
            <a:endParaRPr lang="zh-CN" altLang="en-US" sz="2800" dirty="0"/>
          </a:p>
        </p:txBody>
      </p:sp>
      <p:pic>
        <p:nvPicPr>
          <p:cNvPr id="6" name="图片占位符 5" descr="TIM图片20180411202416"/>
          <p:cNvPicPr>
            <a:picLocks noChangeAspect="1"/>
          </p:cNvPicPr>
          <p:nvPr>
            <p:ph type="pic" idx="1"/>
          </p:nvPr>
        </p:nvPicPr>
        <p:blipFill>
          <a:blip r:embed="rId3"/>
          <a:stretch>
            <a:fillRect/>
          </a:stretch>
        </p:blipFill>
        <p:spPr>
          <a:xfrm rot="16200000">
            <a:off x="6948805" y="1586865"/>
            <a:ext cx="4521835" cy="550354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9018905" y="6508115"/>
            <a:ext cx="869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图</a:t>
            </a:r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altLang="zh-CN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48920" y="38735"/>
            <a:ext cx="11694160" cy="1652270"/>
          </a:xfr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    </a:t>
            </a:r>
            <a:r>
              <a:rPr lang="zh-CN" altLang="en-US" dirty="0">
                <a:solidFill>
                  <a:schemeClr val="tx1"/>
                </a:solidFill>
              </a:rPr>
              <a:t>三、当</a:t>
            </a:r>
            <a:r>
              <a:rPr lang="en-US" altLang="zh-CN" dirty="0">
                <a:solidFill>
                  <a:schemeClr val="tx1"/>
                </a:solidFill>
              </a:rPr>
              <a:t>II</a:t>
            </a:r>
            <a:r>
              <a:rPr lang="zh-CN" altLang="en-US" dirty="0">
                <a:solidFill>
                  <a:schemeClr val="tx1"/>
                </a:solidFill>
              </a:rPr>
              <a:t>段保护整流值小于下一级线路</a:t>
            </a:r>
            <a:r>
              <a:rPr lang="en-US" altLang="zh-CN" dirty="0">
                <a:solidFill>
                  <a:schemeClr val="tx1"/>
                </a:solidFill>
              </a:rPr>
              <a:t>I</a:t>
            </a:r>
            <a:r>
              <a:rPr lang="zh-CN" altLang="en-US" dirty="0">
                <a:solidFill>
                  <a:schemeClr val="tx1"/>
                </a:solidFill>
              </a:rPr>
              <a:t>段保护整定值会出现什么情况？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48920" y="1475105"/>
            <a:ext cx="5772785" cy="5182235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</a:rPr>
              <a:t>分析</a:t>
            </a:r>
            <a:endParaRPr lang="zh-CN" altLang="en-US" sz="2800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rgbClr val="FF0000"/>
                </a:solidFill>
              </a:rPr>
              <a:t>① 当</a:t>
            </a:r>
            <a:r>
              <a:rPr lang="en-US" altLang="zh-CN" sz="2000" dirty="0">
                <a:solidFill>
                  <a:srgbClr val="FF0000"/>
                </a:solidFill>
              </a:rPr>
              <a:t>II</a:t>
            </a:r>
            <a:r>
              <a:rPr lang="zh-CN" altLang="en-US" sz="2000" dirty="0">
                <a:solidFill>
                  <a:srgbClr val="FF0000"/>
                </a:solidFill>
              </a:rPr>
              <a:t>段保护整定值大于下一级线路</a:t>
            </a:r>
            <a:r>
              <a:rPr lang="en-US" altLang="zh-CN" sz="2000" dirty="0">
                <a:solidFill>
                  <a:srgbClr val="FF0000"/>
                </a:solidFill>
              </a:rPr>
              <a:t>I</a:t>
            </a:r>
            <a:r>
              <a:rPr lang="zh-CN" altLang="en-US" sz="2000" dirty="0">
                <a:solidFill>
                  <a:srgbClr val="FF0000"/>
                </a:solidFill>
              </a:rPr>
              <a:t>段保护整定值时：</a:t>
            </a:r>
            <a:r>
              <a:rPr lang="zh-CN" altLang="en-US" sz="2000" dirty="0">
                <a:solidFill>
                  <a:schemeClr val="tx1"/>
                </a:solidFill>
              </a:rPr>
              <a:t>如图</a:t>
            </a:r>
            <a:r>
              <a:rPr lang="en-US" altLang="zh-CN" sz="2000" dirty="0">
                <a:solidFill>
                  <a:schemeClr val="tx1"/>
                </a:solidFill>
              </a:rPr>
              <a:t>2</a:t>
            </a:r>
            <a:r>
              <a:rPr lang="zh-CN" altLang="en-US" sz="2000" dirty="0">
                <a:solidFill>
                  <a:schemeClr val="tx1"/>
                </a:solidFill>
              </a:rPr>
              <a:t>所示</a:t>
            </a:r>
            <a:endParaRPr lang="zh-CN" altLang="en-US" sz="2000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/>
                </a:solidFill>
              </a:rPr>
              <a:t>    为</a:t>
            </a:r>
            <a:r>
              <a:rPr lang="zh-CN" altLang="en-US" sz="2000" dirty="0">
                <a:solidFill>
                  <a:srgbClr val="FF0000"/>
                </a:solidFill>
              </a:rPr>
              <a:t>弥补</a:t>
            </a:r>
            <a:r>
              <a:rPr lang="zh-CN" altLang="en-US" sz="2000" dirty="0">
                <a:solidFill>
                  <a:schemeClr val="tx1"/>
                </a:solidFill>
              </a:rPr>
              <a:t>保护</a:t>
            </a:r>
            <a:r>
              <a:rPr lang="en-US" altLang="zh-CN" sz="2000" dirty="0">
                <a:solidFill>
                  <a:schemeClr val="tx1"/>
                </a:solidFill>
              </a:rPr>
              <a:t>1</a:t>
            </a:r>
            <a:r>
              <a:rPr lang="zh-CN" altLang="en-US" sz="2000" dirty="0">
                <a:solidFill>
                  <a:schemeClr val="tx1"/>
                </a:solidFill>
              </a:rPr>
              <a:t>中</a:t>
            </a:r>
            <a:r>
              <a:rPr lang="en-US" altLang="zh-CN" sz="2000" dirty="0">
                <a:solidFill>
                  <a:schemeClr val="tx1"/>
                </a:solidFill>
              </a:rPr>
              <a:t>I</a:t>
            </a:r>
            <a:r>
              <a:rPr lang="zh-CN" altLang="en-US" sz="2000" dirty="0">
                <a:solidFill>
                  <a:schemeClr val="tx1"/>
                </a:solidFill>
              </a:rPr>
              <a:t>段保护范围的不足，则必须使得保护</a:t>
            </a:r>
            <a:r>
              <a:rPr lang="en-US" altLang="zh-CN" sz="2000" dirty="0">
                <a:solidFill>
                  <a:schemeClr val="tx1"/>
                </a:solidFill>
              </a:rPr>
              <a:t>I</a:t>
            </a:r>
            <a:r>
              <a:rPr lang="zh-CN" altLang="en-US" sz="2000" dirty="0">
                <a:solidFill>
                  <a:schemeClr val="tx1"/>
                </a:solidFill>
              </a:rPr>
              <a:t>中</a:t>
            </a:r>
            <a:r>
              <a:rPr lang="en-US" altLang="zh-CN" sz="2000" dirty="0">
                <a:solidFill>
                  <a:schemeClr val="tx1"/>
                </a:solidFill>
              </a:rPr>
              <a:t>II</a:t>
            </a:r>
            <a:r>
              <a:rPr lang="zh-CN" altLang="en-US" sz="2000" dirty="0">
                <a:solidFill>
                  <a:schemeClr val="tx1"/>
                </a:solidFill>
              </a:rPr>
              <a:t>段的整定值</a:t>
            </a:r>
            <a:r>
              <a:rPr lang="zh-CN" altLang="en-US" sz="2000" dirty="0">
                <a:solidFill>
                  <a:srgbClr val="FF0000"/>
                </a:solidFill>
              </a:rPr>
              <a:t>小于</a:t>
            </a:r>
            <a:r>
              <a:rPr lang="zh-CN" altLang="en-US" sz="2000" dirty="0">
                <a:solidFill>
                  <a:schemeClr val="tx1"/>
                </a:solidFill>
              </a:rPr>
              <a:t>其末端最小短路电流值，即将保护</a:t>
            </a:r>
            <a:r>
              <a:rPr lang="en-US" altLang="zh-CN" sz="2000" dirty="0">
                <a:solidFill>
                  <a:schemeClr val="tx1"/>
                </a:solidFill>
              </a:rPr>
              <a:t>1</a:t>
            </a:r>
            <a:r>
              <a:rPr lang="zh-CN" altLang="en-US" sz="2000" dirty="0">
                <a:solidFill>
                  <a:schemeClr val="tx1"/>
                </a:solidFill>
              </a:rPr>
              <a:t>中</a:t>
            </a:r>
            <a:r>
              <a:rPr lang="en-US" altLang="zh-CN" sz="2000" dirty="0">
                <a:solidFill>
                  <a:schemeClr val="tx1"/>
                </a:solidFill>
              </a:rPr>
              <a:t>II</a:t>
            </a:r>
            <a:r>
              <a:rPr lang="zh-CN" altLang="en-US" sz="2000" dirty="0">
                <a:solidFill>
                  <a:schemeClr val="tx1"/>
                </a:solidFill>
              </a:rPr>
              <a:t>段的整定值在</a:t>
            </a:r>
            <a:r>
              <a:rPr lang="en-US" altLang="zh-CN" sz="2000" dirty="0">
                <a:solidFill>
                  <a:schemeClr val="tx1"/>
                </a:solidFill>
              </a:rPr>
              <a:t>I</a:t>
            </a:r>
            <a:r>
              <a:rPr lang="zh-CN" altLang="en-US" sz="2000" dirty="0">
                <a:solidFill>
                  <a:schemeClr val="tx1"/>
                </a:solidFill>
              </a:rPr>
              <a:t>段的基础往下</a:t>
            </a:r>
            <a:r>
              <a:rPr lang="zh-CN" altLang="en-US" sz="2000" dirty="0">
                <a:solidFill>
                  <a:srgbClr val="FF0000"/>
                </a:solidFill>
              </a:rPr>
              <a:t>压低</a:t>
            </a:r>
            <a:r>
              <a:rPr lang="zh-CN" altLang="en-US" sz="2000" dirty="0">
                <a:solidFill>
                  <a:schemeClr val="tx1"/>
                </a:solidFill>
              </a:rPr>
              <a:t>，且</a:t>
            </a:r>
            <a:r>
              <a:rPr lang="zh-CN" altLang="en-US" sz="2000" dirty="0">
                <a:solidFill>
                  <a:srgbClr val="FF0000"/>
                </a:solidFill>
              </a:rPr>
              <a:t>确保</a:t>
            </a:r>
            <a:r>
              <a:rPr lang="zh-CN" altLang="en-US" sz="2000" dirty="0">
                <a:solidFill>
                  <a:schemeClr val="tx1"/>
                </a:solidFill>
              </a:rPr>
              <a:t>其在下一级线路</a:t>
            </a:r>
            <a:r>
              <a:rPr lang="en-US" altLang="zh-CN" sz="2000" dirty="0">
                <a:solidFill>
                  <a:schemeClr val="tx1"/>
                </a:solidFill>
              </a:rPr>
              <a:t>I</a:t>
            </a:r>
            <a:r>
              <a:rPr lang="zh-CN" altLang="en-US" sz="2000" dirty="0">
                <a:solidFill>
                  <a:schemeClr val="tx1"/>
                </a:solidFill>
              </a:rPr>
              <a:t>段整定值的上方，此时，</a:t>
            </a:r>
            <a:r>
              <a:rPr lang="en-US" altLang="zh-CN" sz="2000" dirty="0">
                <a:solidFill>
                  <a:schemeClr val="tx1"/>
                </a:solidFill>
              </a:rPr>
              <a:t>II</a:t>
            </a:r>
            <a:r>
              <a:rPr lang="zh-CN" altLang="en-US" sz="2000" dirty="0">
                <a:solidFill>
                  <a:schemeClr val="tx1"/>
                </a:solidFill>
              </a:rPr>
              <a:t>段与下一级线路</a:t>
            </a:r>
            <a:r>
              <a:rPr lang="en-US" altLang="zh-CN" sz="2000" dirty="0">
                <a:solidFill>
                  <a:schemeClr val="tx1"/>
                </a:solidFill>
              </a:rPr>
              <a:t>I</a:t>
            </a:r>
            <a:r>
              <a:rPr lang="zh-CN" altLang="en-US" sz="2000" dirty="0">
                <a:solidFill>
                  <a:schemeClr val="tx1"/>
                </a:solidFill>
              </a:rPr>
              <a:t>段的保护范围分别为</a:t>
            </a:r>
            <a:r>
              <a:rPr lang="en-US" altLang="zh-CN" sz="2000" dirty="0">
                <a:solidFill>
                  <a:schemeClr val="tx1"/>
                </a:solidFill>
              </a:rPr>
              <a:t>M1'',M'2</a:t>
            </a:r>
            <a:r>
              <a:rPr lang="zh-CN" altLang="en-US" sz="2000" dirty="0">
                <a:solidFill>
                  <a:schemeClr val="tx1"/>
                </a:solidFill>
              </a:rPr>
              <a:t>，则出现如图所示的</a:t>
            </a:r>
            <a:r>
              <a:rPr lang="zh-CN" altLang="en-US" sz="2000" dirty="0">
                <a:solidFill>
                  <a:srgbClr val="FF0000"/>
                </a:solidFill>
              </a:rPr>
              <a:t>重叠区</a:t>
            </a:r>
            <a:r>
              <a:rPr lang="zh-CN" altLang="en-US" sz="2000" dirty="0">
                <a:solidFill>
                  <a:schemeClr val="tx1"/>
                </a:solidFill>
              </a:rPr>
              <a:t>，当线路在重叠区域出现短路时，为</a:t>
            </a:r>
            <a:r>
              <a:rPr lang="zh-CN" altLang="en-US" sz="2000" dirty="0">
                <a:solidFill>
                  <a:srgbClr val="FF0000"/>
                </a:solidFill>
              </a:rPr>
              <a:t>保证</a:t>
            </a:r>
            <a:r>
              <a:rPr lang="zh-CN" altLang="en-US" sz="2000" dirty="0">
                <a:solidFill>
                  <a:schemeClr val="tx1"/>
                </a:solidFill>
              </a:rPr>
              <a:t>选择性，则需为</a:t>
            </a:r>
            <a:r>
              <a:rPr lang="en-US" altLang="zh-CN" sz="2000" dirty="0">
                <a:solidFill>
                  <a:schemeClr val="tx1"/>
                </a:solidFill>
              </a:rPr>
              <a:t>II</a:t>
            </a:r>
            <a:r>
              <a:rPr lang="zh-CN" altLang="en-US" sz="2000" dirty="0">
                <a:solidFill>
                  <a:schemeClr val="tx1"/>
                </a:solidFill>
              </a:rPr>
              <a:t>段增加一个</a:t>
            </a:r>
            <a:r>
              <a:rPr lang="zh-CN" altLang="en-US" sz="2000" dirty="0">
                <a:solidFill>
                  <a:srgbClr val="FF0000"/>
                </a:solidFill>
              </a:rPr>
              <a:t>延时△</a:t>
            </a:r>
            <a:r>
              <a:rPr lang="en-US" altLang="zh-CN" sz="2000" dirty="0">
                <a:solidFill>
                  <a:srgbClr val="FF0000"/>
                </a:solidFill>
              </a:rPr>
              <a:t>t</a:t>
            </a:r>
            <a:r>
              <a:rPr lang="en-US" altLang="zh-CN" sz="2000" dirty="0">
                <a:solidFill>
                  <a:schemeClr val="tx1"/>
                </a:solidFill>
              </a:rPr>
              <a:t>(0.3-0.5s)</a:t>
            </a:r>
            <a:r>
              <a:rPr lang="zh-CN" altLang="en-US" sz="2000" dirty="0">
                <a:solidFill>
                  <a:schemeClr val="tx1"/>
                </a:solidFill>
              </a:rPr>
              <a:t>，即牺牲</a:t>
            </a:r>
            <a:r>
              <a:rPr lang="zh-CN" altLang="en-US" sz="2000" dirty="0">
                <a:solidFill>
                  <a:schemeClr val="tx1"/>
                </a:solidFill>
              </a:rPr>
              <a:t>其快速性，确保下一级线路</a:t>
            </a:r>
            <a:r>
              <a:rPr lang="en-US" altLang="zh-CN" sz="2000" dirty="0">
                <a:solidFill>
                  <a:schemeClr val="tx1"/>
                </a:solidFill>
              </a:rPr>
              <a:t>I</a:t>
            </a:r>
            <a:r>
              <a:rPr lang="zh-CN" altLang="en-US" sz="2000" dirty="0">
                <a:solidFill>
                  <a:schemeClr val="tx1"/>
                </a:solidFill>
              </a:rPr>
              <a:t>段先动作。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4" name="图片 3" descr="TIM图片2018041123210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0795" y="1950085"/>
            <a:ext cx="5819775" cy="458279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279890" y="6532880"/>
            <a:ext cx="6445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图</a:t>
            </a:r>
            <a:r>
              <a:rPr lang="en-US" altLang="zh-CN"/>
              <a:t>2</a:t>
            </a:r>
            <a:endParaRPr lang="en-US" altLang="zh-CN"/>
          </a:p>
        </p:txBody>
      </p:sp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1"/>
            </p:custDataLst>
          </p:nvPr>
        </p:nvSpPr>
        <p:spPr>
          <a:xfrm>
            <a:off x="194310" y="1009015"/>
            <a:ext cx="5490845" cy="624967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solidFill>
                  <a:srgbClr val="FF0000"/>
                </a:solidFill>
              </a:rPr>
              <a:t>② 当</a:t>
            </a:r>
            <a:r>
              <a:rPr lang="en-US" altLang="zh-CN" dirty="0">
                <a:solidFill>
                  <a:srgbClr val="FF0000"/>
                </a:solidFill>
              </a:rPr>
              <a:t>II</a:t>
            </a:r>
            <a:r>
              <a:rPr lang="zh-CN" altLang="en-US" dirty="0">
                <a:solidFill>
                  <a:srgbClr val="FF0000"/>
                </a:solidFill>
              </a:rPr>
              <a:t>段保护整定值小于下一级</a:t>
            </a:r>
            <a:r>
              <a:rPr lang="en-US" altLang="zh-CN" dirty="0">
                <a:solidFill>
                  <a:srgbClr val="FF0000"/>
                </a:solidFill>
              </a:rPr>
              <a:t>I</a:t>
            </a:r>
            <a:r>
              <a:rPr lang="zh-CN" altLang="en-US" dirty="0">
                <a:solidFill>
                  <a:srgbClr val="FF0000"/>
                </a:solidFill>
              </a:rPr>
              <a:t>段保护整定值时：</a:t>
            </a:r>
            <a:r>
              <a:rPr lang="zh-CN" altLang="en-US" dirty="0"/>
              <a:t>如图</a:t>
            </a:r>
            <a:r>
              <a:rPr lang="en-US" altLang="zh-CN" dirty="0"/>
              <a:t>3</a:t>
            </a:r>
            <a:r>
              <a:rPr lang="zh-CN" altLang="en-US" dirty="0"/>
              <a:t>所示</a:t>
            </a: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    此时，保护</a:t>
            </a:r>
            <a:r>
              <a:rPr lang="en-US" altLang="zh-CN" dirty="0"/>
              <a:t>1</a:t>
            </a:r>
            <a:r>
              <a:rPr lang="zh-CN" altLang="en-US" dirty="0"/>
              <a:t>的</a:t>
            </a:r>
            <a:r>
              <a:rPr lang="en-US" altLang="zh-CN" dirty="0"/>
              <a:t>II</a:t>
            </a:r>
            <a:r>
              <a:rPr lang="zh-CN" altLang="en-US" dirty="0"/>
              <a:t>段在</a:t>
            </a:r>
            <a:r>
              <a:rPr lang="en-US" altLang="zh-CN" dirty="0"/>
              <a:t>BC</a:t>
            </a:r>
            <a:r>
              <a:rPr lang="zh-CN" altLang="en-US" dirty="0"/>
              <a:t>段的保护范围</a:t>
            </a:r>
            <a:r>
              <a:rPr lang="zh-CN" altLang="en-US" dirty="0">
                <a:solidFill>
                  <a:srgbClr val="FF0000"/>
                </a:solidFill>
              </a:rPr>
              <a:t>大于</a:t>
            </a:r>
            <a:r>
              <a:rPr lang="zh-CN" altLang="en-US" dirty="0"/>
              <a:t>保护</a:t>
            </a:r>
            <a:r>
              <a:rPr lang="en-US" altLang="zh-CN" dirty="0"/>
              <a:t>2</a:t>
            </a:r>
            <a:r>
              <a:rPr lang="zh-CN" altLang="en-US" dirty="0"/>
              <a:t>的</a:t>
            </a:r>
            <a:r>
              <a:rPr lang="en-US" altLang="zh-CN" dirty="0"/>
              <a:t>I</a:t>
            </a:r>
            <a:r>
              <a:rPr lang="zh-CN" altLang="en-US" dirty="0"/>
              <a:t>段</a:t>
            </a:r>
            <a:r>
              <a:rPr lang="zh-CN" altLang="en-US" dirty="0"/>
              <a:t>工作的保护范围，当短路出现在如图</a:t>
            </a:r>
            <a:r>
              <a:rPr lang="en-US" altLang="zh-CN" dirty="0">
                <a:solidFill>
                  <a:srgbClr val="FF0000"/>
                </a:solidFill>
              </a:rPr>
              <a:t>K2</a:t>
            </a:r>
            <a:r>
              <a:rPr lang="zh-CN" altLang="en-US" dirty="0"/>
              <a:t>位置时，保护</a:t>
            </a:r>
            <a:r>
              <a:rPr lang="en-US" altLang="zh-CN" dirty="0"/>
              <a:t>2 </a:t>
            </a:r>
            <a:r>
              <a:rPr lang="zh-CN" altLang="en-US" dirty="0"/>
              <a:t>的</a:t>
            </a:r>
            <a:r>
              <a:rPr lang="en-US" altLang="zh-CN" dirty="0"/>
              <a:t>I</a:t>
            </a:r>
            <a:r>
              <a:rPr lang="zh-CN" altLang="en-US" dirty="0"/>
              <a:t>段已经不能动作，本应由保护</a:t>
            </a:r>
            <a:r>
              <a:rPr lang="en-US" altLang="zh-CN" dirty="0"/>
              <a:t>2</a:t>
            </a:r>
            <a:r>
              <a:rPr lang="zh-CN" altLang="en-US" dirty="0"/>
              <a:t>的</a:t>
            </a:r>
            <a:r>
              <a:rPr lang="en-US" altLang="zh-CN" dirty="0"/>
              <a:t>II</a:t>
            </a:r>
            <a:r>
              <a:rPr lang="zh-CN" altLang="en-US" dirty="0"/>
              <a:t>段切除故障，</a:t>
            </a:r>
            <a:r>
              <a:rPr lang="zh-CN" altLang="en-US" dirty="0">
                <a:solidFill>
                  <a:srgbClr val="FF0000"/>
                </a:solidFill>
              </a:rPr>
              <a:t>而</a:t>
            </a:r>
            <a:r>
              <a:rPr lang="zh-CN" altLang="en-US" dirty="0"/>
              <a:t>此时由于短路电流已经达到了保护</a:t>
            </a:r>
            <a:r>
              <a:rPr lang="en-US" altLang="zh-CN" dirty="0"/>
              <a:t>1</a:t>
            </a:r>
            <a:r>
              <a:rPr lang="zh-CN" altLang="en-US" dirty="0"/>
              <a:t>中</a:t>
            </a:r>
            <a:r>
              <a:rPr lang="en-US" altLang="zh-CN" dirty="0"/>
              <a:t>II</a:t>
            </a:r>
            <a:r>
              <a:rPr lang="zh-CN" altLang="en-US" dirty="0"/>
              <a:t>段的整定值，</a:t>
            </a:r>
            <a:r>
              <a:rPr lang="zh-CN" altLang="en-US" dirty="0">
                <a:solidFill>
                  <a:srgbClr val="FF0000"/>
                </a:solidFill>
              </a:rPr>
              <a:t>导致</a:t>
            </a:r>
            <a:r>
              <a:rPr lang="zh-CN" altLang="en-US" dirty="0"/>
              <a:t>保护</a:t>
            </a:r>
            <a:r>
              <a:rPr lang="en-US" altLang="zh-CN" dirty="0"/>
              <a:t>1</a:t>
            </a:r>
            <a:r>
              <a:rPr lang="zh-CN" altLang="en-US" dirty="0"/>
              <a:t>的</a:t>
            </a:r>
            <a:r>
              <a:rPr lang="en-US" altLang="zh-CN" dirty="0"/>
              <a:t>II</a:t>
            </a:r>
            <a:r>
              <a:rPr lang="zh-CN" altLang="en-US" dirty="0"/>
              <a:t>段出现</a:t>
            </a:r>
            <a:r>
              <a:rPr lang="zh-CN" altLang="en-US" dirty="0">
                <a:solidFill>
                  <a:srgbClr val="FF0000"/>
                </a:solidFill>
              </a:rPr>
              <a:t>误动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即</a:t>
            </a:r>
            <a:r>
              <a:rPr lang="zh-CN" altLang="en-US" dirty="0"/>
              <a:t>两个保护的</a:t>
            </a:r>
            <a:r>
              <a:rPr lang="en-US" altLang="zh-CN" dirty="0"/>
              <a:t>II</a:t>
            </a:r>
            <a:r>
              <a:rPr lang="zh-CN" altLang="en-US" dirty="0"/>
              <a:t>段同时动作于跳闸，因而使保护</a:t>
            </a:r>
            <a:r>
              <a:rPr lang="en-US" altLang="zh-CN" dirty="0"/>
              <a:t>1</a:t>
            </a:r>
            <a:r>
              <a:rPr lang="zh-CN" altLang="en-US" dirty="0"/>
              <a:t>失去了选择性。</a:t>
            </a:r>
            <a:endParaRPr lang="zh-CN" altLang="en-US" dirty="0"/>
          </a:p>
        </p:txBody>
      </p:sp>
      <p:pic>
        <p:nvPicPr>
          <p:cNvPr id="6" name="图片 5" descr="TIM图片201804112332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5155" y="656590"/>
            <a:ext cx="6339840" cy="52641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9204960" y="6027420"/>
            <a:ext cx="538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图</a:t>
            </a:r>
            <a:r>
              <a:rPr lang="en-US" altLang="zh-CN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altLang="zh-CN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z="6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最终结论：</a:t>
            </a:r>
            <a:endParaRPr lang="zh-CN" altLang="en-US" sz="660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838200" y="2141220"/>
            <a:ext cx="10438130" cy="3984625"/>
          </a:xfrm>
        </p:spPr>
        <p:txBody>
          <a:bodyPr>
            <a:normAutofit/>
          </a:bodyPr>
          <a:lstStyle/>
          <a:p>
            <a:r>
              <a:rPr lang="en-US" altLang="zh-CN" sz="4800" dirty="0"/>
              <a:t>    </a:t>
            </a:r>
            <a:r>
              <a:rPr lang="zh-CN" altLang="en-US" sz="4800" dirty="0"/>
              <a:t>当</a:t>
            </a:r>
            <a:r>
              <a:rPr lang="en-US" altLang="zh-CN" sz="4800" dirty="0"/>
              <a:t>II</a:t>
            </a:r>
            <a:r>
              <a:rPr lang="zh-CN" altLang="en-US" sz="4800" dirty="0"/>
              <a:t>段保护整定值小于下一级线路工作保护整定值时，会使上级线路</a:t>
            </a:r>
            <a:r>
              <a:rPr lang="en-US" altLang="zh-CN" sz="4800" dirty="0"/>
              <a:t>II</a:t>
            </a:r>
            <a:r>
              <a:rPr lang="zh-CN" altLang="en-US" sz="4800" dirty="0"/>
              <a:t>段误动作，使保护失去选择性，导致停电范围扩大。</a:t>
            </a:r>
            <a:endParaRPr lang="zh-CN" altLang="en-US" sz="4800" dirty="0"/>
          </a:p>
        </p:txBody>
      </p:sp>
    </p:spTree>
    <p:custDataLst>
      <p:tags r:id="rId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473497" y="1164749"/>
            <a:ext cx="7246275" cy="2760663"/>
          </a:xfrm>
        </p:spPr>
        <p:txBody>
          <a:bodyPr>
            <a:normAutofit/>
          </a:bodyPr>
          <a:lstStyle/>
          <a:p>
            <a:br>
              <a:rPr lang="en-US" altLang="zh-CN" sz="4800" smtClean="0"/>
            </a:br>
            <a:br>
              <a:rPr lang="en-US" altLang="zh-CN" sz="4800" smtClean="0"/>
            </a:br>
            <a:r>
              <a:rPr lang="en-US" altLang="zh-CN" sz="4800" smtClean="0"/>
              <a:t>Thank You!</a:t>
            </a:r>
            <a:endParaRPr lang="en-US" altLang="zh-CN" sz="4800" smtClean="0"/>
          </a:p>
        </p:txBody>
      </p:sp>
      <p:sp>
        <p:nvSpPr>
          <p:cNvPr id="2" name="文本框 1"/>
          <p:cNvSpPr txBox="1"/>
          <p:nvPr/>
        </p:nvSpPr>
        <p:spPr>
          <a:xfrm>
            <a:off x="3052445" y="4017010"/>
            <a:ext cx="112445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第二小组成员：郭芷晴 杨丹 刘鹏 邹斌华 白卫敏 刘旭翔 刘家鑫 </a:t>
            </a:r>
            <a:endParaRPr lang="zh-CN" altLang="en-US"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zh-CN" altLang="en-US"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         钱宣辰 王鑫 张智浩 李建华 邹晨 杨博通 陈茁栋</a:t>
            </a:r>
            <a:endParaRPr lang="zh-CN" altLang="en-US"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1616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UNIT_TYPE" val="f"/>
  <p:tag name="KSO_WM_UNIT_INDEX" val="1"/>
  <p:tag name="KSO_WM_UNIT_LAYERLEVEL" val="1"/>
  <p:tag name="KSO_WM_UNIT_VALUE" val="285"/>
  <p:tag name="KSO_WM_UNIT_HIGHLIGHT" val="0"/>
  <p:tag name="KSO_WM_UNIT_COMPATIBLE" val="0"/>
  <p:tag name="KSO_WM_UNIT_CLEAR" val="0"/>
  <p:tag name="KSO_WM_UNIT_PRESET_TEXT_INDEX" val="5"/>
  <p:tag name="KSO_WM_UNIT_PRESET_TEXT_LEN" val="232"/>
  <p:tag name="KSO_WM_TEMPLATE_CATEGORY" val="custom"/>
  <p:tag name="KSO_WM_TEMPLATE_INDEX" val="20181616"/>
  <p:tag name="KSO_WM_UNIT_ID" val="custom20181616_4*f*1"/>
</p:tagLst>
</file>

<file path=ppt/tags/tag11.xml><?xml version="1.0" encoding="utf-8"?>
<p:tagLst xmlns:p="http://schemas.openxmlformats.org/presentationml/2006/main">
  <p:tag name="KSO_WM_SLIDE_SIZE" val="828*426"/>
  <p:tag name="KSO_WM_SLIDE_POSITION" val="66*56"/>
  <p:tag name="KSO_WM_SLIDE_LAYOUT_CNT" val="1_1_1"/>
  <p:tag name="KSO_WM_SLIDE_LAYOUT" val="a_f_d"/>
  <p:tag name="KSO_WM_BEAUTIFY_FLAG" val="#wm#"/>
  <p:tag name="KSO_WM_SLIDE_TYPE" val="text"/>
  <p:tag name="KSO_WM_SLIDE_ITEM_CNT" val="2"/>
  <p:tag name="KSO_WM_TAG_VERSION" val="1.0"/>
  <p:tag name="KSO_WM_COMBINE_RELATE_SLIDE_ID" val="background20180945_4"/>
  <p:tag name="KSO_WM_TEMPLATE_CATEGORY" val="custom"/>
  <p:tag name="KSO_WM_TEMPLATE_INDEX" val="20181616"/>
  <p:tag name="KSO_WM_SLIDE_ID" val="custom20181616_4"/>
  <p:tag name="KSO_WM_SLIDE_INDEX" val="4"/>
  <p:tag name="KSO_WM_TEMPLATE_SUBCATEGORY" val="combine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40"/>
  <p:tag name="KSO_WM_UNIT_LAYERLEVEL" val="1"/>
  <p:tag name="KSO_WM_UNIT_INDEX" val="1"/>
  <p:tag name="KSO_WM_UNIT_TYPE" val="a"/>
  <p:tag name="KSO_WM_TEMPLATE_CATEGORY" val="custom"/>
  <p:tag name="KSO_WM_TEMPLATE_INDEX" val="20181616"/>
  <p:tag name="KSO_WM_UNIT_ID" val="custom20181616_2*a*1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UNIT_PRESET_TEXT_LEN" val="465"/>
  <p:tag name="KSO_WM_UNIT_PRESET_TEXT_INDEX" val="5"/>
  <p:tag name="KSO_WM_UNIT_CLEAR" val="0"/>
  <p:tag name="KSO_WM_UNIT_COMPATIBLE" val="0"/>
  <p:tag name="KSO_WM_UNIT_HIGHLIGHT" val="0"/>
  <p:tag name="KSO_WM_UNIT_VALUE" val="585"/>
  <p:tag name="KSO_WM_UNIT_LAYERLEVEL" val="1"/>
  <p:tag name="KSO_WM_UNIT_INDEX" val="1"/>
  <p:tag name="KSO_WM_UNIT_TYPE" val="f"/>
  <p:tag name="KSO_WM_TEMPLATE_CATEGORY" val="custom"/>
  <p:tag name="KSO_WM_TEMPLATE_INDEX" val="20181616"/>
  <p:tag name="KSO_WM_UNIT_ID" val="custom20181616_2*f*1"/>
</p:tagLst>
</file>

<file path=ppt/tags/tag14.xml><?xml version="1.0" encoding="utf-8"?>
<p:tagLst xmlns:p="http://schemas.openxmlformats.org/presentationml/2006/main">
  <p:tag name="KSO_WM_SLIDE_SIZE" val="828*343"/>
  <p:tag name="KSO_WM_SLIDE_POSITION" val="66*144"/>
  <p:tag name="KSO_WM_SLIDE_LAYOUT_CNT" val="1_1"/>
  <p:tag name="KSO_WM_SLIDE_LAYOUT" val="a_f"/>
  <p:tag name="KSO_WM_BEAUTIFY_FLAG" val="#wm#"/>
  <p:tag name="KSO_WM_SLIDE_TYPE" val="text"/>
  <p:tag name="KSO_WM_SLIDE_ITEM_CNT" val="1"/>
  <p:tag name="KSO_WM_TAG_VERSION" val="1.0"/>
  <p:tag name="KSO_WM_COMBINE_RELATE_SLIDE_ID" val="background20180945_2"/>
  <p:tag name="KSO_WM_TEMPLATE_CATEGORY" val="custom"/>
  <p:tag name="KSO_WM_TEMPLATE_INDEX" val="20181616"/>
  <p:tag name="KSO_WM_SLIDE_ID" val="custom20181616_2"/>
  <p:tag name="KSO_WM_SLIDE_INDEX" val="2"/>
  <p:tag name="KSO_WM_TEMPLATE_SUBCATEGORY" val="combine"/>
</p:tagLst>
</file>

<file path=ppt/tags/tag15.xml><?xml version="1.0" encoding="utf-8"?>
<p:tagLst xmlns:p="http://schemas.openxmlformats.org/presentationml/2006/main">
  <p:tag name="KSO_WM_TAG_VERSION" val="1.0"/>
  <p:tag name="KSO_WM_BEAUTIFY_FLAG" val="#wm#"/>
  <p:tag name="KSO_WM_UNIT_PRESET_TEXT_LEN" val="232"/>
  <p:tag name="KSO_WM_UNIT_PRESET_TEXT_INDEX" val="5"/>
  <p:tag name="KSO_WM_UNIT_CLEAR" val="0"/>
  <p:tag name="KSO_WM_UNIT_COMPATIBLE" val="0"/>
  <p:tag name="KSO_WM_UNIT_HIGHLIGHT" val="0"/>
  <p:tag name="KSO_WM_UNIT_VALUE" val="273"/>
  <p:tag name="KSO_WM_UNIT_LAYERLEVEL" val="1"/>
  <p:tag name="KSO_WM_UNIT_INDEX" val="1"/>
  <p:tag name="KSO_WM_UNIT_TYPE" val="f"/>
  <p:tag name="KSO_WM_TEMPLATE_CATEGORY" val="custom"/>
  <p:tag name="KSO_WM_TEMPLATE_INDEX" val="20181616"/>
  <p:tag name="KSO_WM_UNIT_ID" val="custom20181616_3*f*1"/>
</p:tagLst>
</file>

<file path=ppt/tags/tag16.xml><?xml version="1.0" encoding="utf-8"?>
<p:tagLst xmlns:p="http://schemas.openxmlformats.org/presentationml/2006/main">
  <p:tag name="KSO_WM_SLIDE_SIZE" val="828*343"/>
  <p:tag name="KSO_WM_SLIDE_POSITION" val="66*144"/>
  <p:tag name="KSO_WM_SLIDE_LAYOUT_CNT" val="1_2"/>
  <p:tag name="KSO_WM_SLIDE_LAYOUT" val="a_f"/>
  <p:tag name="KSO_WM_BEAUTIFY_FLAG" val="#wm#"/>
  <p:tag name="KSO_WM_SLIDE_TYPE" val="text"/>
  <p:tag name="KSO_WM_SLIDE_ITEM_CNT" val="2"/>
  <p:tag name="KSO_WM_TAG_VERSION" val="1.0"/>
  <p:tag name="KSO_WM_COMBINE_RELATE_SLIDE_ID" val="background20180945_3"/>
  <p:tag name="KSO_WM_TEMPLATE_CATEGORY" val="custom"/>
  <p:tag name="KSO_WM_TEMPLATE_INDEX" val="20181616"/>
  <p:tag name="KSO_WM_SLIDE_ID" val="custom20181616_3"/>
  <p:tag name="KSO_WM_SLIDE_INDEX" val="3"/>
  <p:tag name="KSO_WM_TEMPLATE_SUBCATEGORY" val="combine"/>
</p:tagLst>
</file>

<file path=ppt/tags/tag17.xml><?xml version="1.0" encoding="utf-8"?>
<p:tagLst xmlns:p="http://schemas.openxmlformats.org/presentationml/2006/main"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22"/>
  <p:tag name="KSO_WM_UNIT_LAYERLEVEL" val="1"/>
  <p:tag name="KSO_WM_UNIT_INDEX" val="1"/>
  <p:tag name="KSO_WM_UNIT_TYPE" val="a"/>
  <p:tag name="KSO_WM_TEMPLATE_CATEGORY" val="custom"/>
  <p:tag name="KSO_WM_TEMPLATE_INDEX" val="20181616"/>
  <p:tag name="KSO_WM_UNIT_ID" val="custom20181616_4*a*1"/>
</p:tagLst>
</file>

<file path=ppt/tags/tag18.xml><?xml version="1.0" encoding="utf-8"?>
<p:tagLst xmlns:p="http://schemas.openxmlformats.org/presentationml/2006/main">
  <p:tag name="KSO_WM_TAG_VERSION" val="1.0"/>
  <p:tag name="KSO_WM_BEAUTIFY_FLAG" val="#wm#"/>
  <p:tag name="KSO_WM_UNIT_TYPE" val="f"/>
  <p:tag name="KSO_WM_UNIT_INDEX" val="1"/>
  <p:tag name="KSO_WM_UNIT_LAYERLEVEL" val="1"/>
  <p:tag name="KSO_WM_UNIT_VALUE" val="285"/>
  <p:tag name="KSO_WM_UNIT_HIGHLIGHT" val="0"/>
  <p:tag name="KSO_WM_UNIT_COMPATIBLE" val="0"/>
  <p:tag name="KSO_WM_UNIT_CLEAR" val="0"/>
  <p:tag name="KSO_WM_UNIT_PRESET_TEXT_INDEX" val="5"/>
  <p:tag name="KSO_WM_UNIT_PRESET_TEXT_LEN" val="232"/>
  <p:tag name="KSO_WM_TEMPLATE_CATEGORY" val="custom"/>
  <p:tag name="KSO_WM_TEMPLATE_INDEX" val="20181616"/>
  <p:tag name="KSO_WM_UNIT_ID" val="custom20181616_4*f*1"/>
</p:tagLst>
</file>

<file path=ppt/tags/tag19.xml><?xml version="1.0" encoding="utf-8"?>
<p:tagLst xmlns:p="http://schemas.openxmlformats.org/presentationml/2006/main">
  <p:tag name="KSO_WM_SLIDE_SIZE" val="828*426"/>
  <p:tag name="KSO_WM_SLIDE_POSITION" val="66*56"/>
  <p:tag name="KSO_WM_SLIDE_LAYOUT_CNT" val="1_1_1"/>
  <p:tag name="KSO_WM_SLIDE_LAYOUT" val="a_f_d"/>
  <p:tag name="KSO_WM_BEAUTIFY_FLAG" val="#wm#"/>
  <p:tag name="KSO_WM_SLIDE_TYPE" val="text"/>
  <p:tag name="KSO_WM_SLIDE_ITEM_CNT" val="2"/>
  <p:tag name="KSO_WM_TAG_VERSION" val="1.0"/>
  <p:tag name="KSO_WM_COMBINE_RELATE_SLIDE_ID" val="background20180945_4"/>
  <p:tag name="KSO_WM_TEMPLATE_CATEGORY" val="custom"/>
  <p:tag name="KSO_WM_TEMPLATE_INDEX" val="20181616"/>
  <p:tag name="KSO_WM_SLIDE_ID" val="custom20181616_4"/>
  <p:tag name="KSO_WM_SLIDE_INDEX" val="4"/>
  <p:tag name="KSO_WM_TEMPLATE_SUBCATEGORY" val="combine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1616"/>
</p:tagLst>
</file>

<file path=ppt/tags/tag20.xml><?xml version="1.0" encoding="utf-8"?>
<p:tagLst xmlns:p="http://schemas.openxmlformats.org/presentationml/2006/main">
  <p:tag name="KSO_WM_TAG_VERSION" val="1.0"/>
  <p:tag name="KSO_WM_BEAUTIFY_FLAG" val="#wm#"/>
  <p:tag name="KSO_WM_UNIT_TYPE" val="a"/>
  <p:tag name="KSO_WM_UNIT_INDEX" val="1"/>
  <p:tag name="KSO_WM_UNIT_LAYERLEVEL" val="1"/>
  <p:tag name="KSO_WM_UNIT_VALUE" val="48"/>
  <p:tag name="KSO_WM_UNIT_ISCONTENTSTITLE" val="0"/>
  <p:tag name="KSO_WM_UNIT_HIGHLIGHT" val="0"/>
  <p:tag name="KSO_WM_UNIT_COMPATIBLE" val="0"/>
  <p:tag name="KSO_WM_UNIT_CLEAR" val="0"/>
  <p:tag name="KSO_WM_UNIT_PRESET_TEXT" val="Thank you for watching"/>
  <p:tag name="KSO_WM_TEMPLATE_CATEGORY" val="custom"/>
  <p:tag name="KSO_WM_TEMPLATE_INDEX" val="20181616"/>
  <p:tag name="KSO_WM_UNIT_ID" val="custom20181616_22*a*1"/>
</p:tagLst>
</file>

<file path=ppt/tags/tag21.xml><?xml version="1.0" encoding="utf-8"?>
<p:tagLst xmlns:p="http://schemas.openxmlformats.org/presentationml/2006/main">
  <p:tag name="KSO_WM_TAG_VERSION" val="1.0"/>
  <p:tag name="KSO_WM_SLIDE_ITEM_CNT" val="1"/>
  <p:tag name="KSO_WM_SLIDE_LAYOUT" val="a"/>
  <p:tag name="KSO_WM_SLIDE_LAYOUT_CNT" val="1"/>
  <p:tag name="KSO_WM_SLIDE_TYPE" val="endPage"/>
  <p:tag name="KSO_WM_BEAUTIFY_FLAG" val="#wm#"/>
  <p:tag name="KSO_WM_COMBINE_RELATE_SLIDE_ID" val="background20180945_10"/>
  <p:tag name="KSO_WM_TEMPLATE_CATEGORY" val="custom"/>
  <p:tag name="KSO_WM_TEMPLATE_INDEX" val="20181616"/>
  <p:tag name="KSO_WM_SLIDE_ID" val="custom20181616_22"/>
  <p:tag name="KSO_WM_SLIDE_INDEX" val="22"/>
  <p:tag name="KSO_WM_TEMPLATE_SUBCATEGORY" val="combine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COMBINE_RELATE_SLIDE_ID" val="background20180945_1"/>
  <p:tag name="KSO_WM_TEMPLATE_CATEGORY" val="custom"/>
  <p:tag name="KSO_WM_TEMPLATE_INDEX" val="20181616"/>
  <p:tag name="KSO_WM_TEMPLATE_SUBCATEGORY" val="combine"/>
  <p:tag name="KSO_WM_TEMPLATE_THUMBS_INDEX" val="1、4、5、6、12、13、19、22"/>
</p:tagLst>
</file>

<file path=ppt/tags/tag4.xml><?xml version="1.0" encoding="utf-8"?>
<p:tagLst xmlns:p="http://schemas.openxmlformats.org/presentationml/2006/main">
  <p:tag name="KSO_WM_TEMPLATE_CATEGORY" val="custom"/>
  <p:tag name="KSO_WM_TEMPLATE_INDEX" val="20181616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40"/>
  <p:tag name="KSO_WM_UNIT_LAYERLEVEL" val="1"/>
  <p:tag name="KSO_WM_UNIT_INDEX" val="1"/>
  <p:tag name="KSO_WM_UNIT_TYPE" val="a"/>
  <p:tag name="KSO_WM_TEMPLATE_CATEGORY" val="custom"/>
  <p:tag name="KSO_WM_TEMPLATE_INDEX" val="20181616"/>
  <p:tag name="KSO_WM_UNIT_ID" val="custom20181616_2*a*1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UNIT_PRESET_TEXT_LEN" val="465"/>
  <p:tag name="KSO_WM_UNIT_PRESET_TEXT_INDEX" val="5"/>
  <p:tag name="KSO_WM_UNIT_CLEAR" val="0"/>
  <p:tag name="KSO_WM_UNIT_COMPATIBLE" val="0"/>
  <p:tag name="KSO_WM_UNIT_HIGHLIGHT" val="0"/>
  <p:tag name="KSO_WM_UNIT_VALUE" val="585"/>
  <p:tag name="KSO_WM_UNIT_LAYERLEVEL" val="1"/>
  <p:tag name="KSO_WM_UNIT_INDEX" val="1"/>
  <p:tag name="KSO_WM_UNIT_TYPE" val="f"/>
  <p:tag name="KSO_WM_TEMPLATE_CATEGORY" val="custom"/>
  <p:tag name="KSO_WM_TEMPLATE_INDEX" val="20181616"/>
  <p:tag name="KSO_WM_UNIT_ID" val="custom20181616_2*f*1"/>
</p:tagLst>
</file>

<file path=ppt/tags/tag7.xml><?xml version="1.0" encoding="utf-8"?>
<p:tagLst xmlns:p="http://schemas.openxmlformats.org/presentationml/2006/main">
  <p:tag name="KSO_WM_SLIDE_SIZE" val="828*343"/>
  <p:tag name="KSO_WM_SLIDE_POSITION" val="66*144"/>
  <p:tag name="KSO_WM_SLIDE_LAYOUT_CNT" val="1_1"/>
  <p:tag name="KSO_WM_SLIDE_LAYOUT" val="a_f"/>
  <p:tag name="KSO_WM_BEAUTIFY_FLAG" val="#wm#"/>
  <p:tag name="KSO_WM_SLIDE_TYPE" val="text"/>
  <p:tag name="KSO_WM_SLIDE_ITEM_CNT" val="1"/>
  <p:tag name="KSO_WM_TAG_VERSION" val="1.0"/>
  <p:tag name="KSO_WM_COMBINE_RELATE_SLIDE_ID" val="background20180945_2"/>
  <p:tag name="KSO_WM_TEMPLATE_CATEGORY" val="custom"/>
  <p:tag name="KSO_WM_TEMPLATE_INDEX" val="20181616"/>
  <p:tag name="KSO_WM_SLIDE_ID" val="custom20181616_2"/>
  <p:tag name="KSO_WM_SLIDE_INDEX" val="2"/>
  <p:tag name="KSO_WM_TEMPLATE_SUBCATEGORY" val="combine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20181616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22"/>
  <p:tag name="KSO_WM_UNIT_LAYERLEVEL" val="1"/>
  <p:tag name="KSO_WM_UNIT_INDEX" val="1"/>
  <p:tag name="KSO_WM_UNIT_TYPE" val="a"/>
  <p:tag name="KSO_WM_TEMPLATE_CATEGORY" val="custom"/>
  <p:tag name="KSO_WM_TEMPLATE_INDEX" val="20181616"/>
  <p:tag name="KSO_WM_UNIT_ID" val="custom20181616_4*a*1"/>
</p:tagLst>
</file>

<file path=ppt/theme/theme1.xml><?xml version="1.0" encoding="utf-8"?>
<a:theme xmlns:a="http://schemas.openxmlformats.org/drawingml/2006/main" name="1_Office 主题">
  <a:themeElements>
    <a:clrScheme name="Office">
      <a:dk1>
        <a:srgbClr val="000000"/>
      </a:dk1>
      <a:lt1>
        <a:srgbClr val="3D7351"/>
      </a:lt1>
      <a:dk2>
        <a:srgbClr val="44546A"/>
      </a:dk2>
      <a:lt2>
        <a:srgbClr val="FFFAEA"/>
      </a:lt2>
      <a:accent1>
        <a:srgbClr val="3D7351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3D7351"/>
    </a:lt1>
    <a:dk2>
      <a:srgbClr val="44546A"/>
    </a:dk2>
    <a:lt2>
      <a:srgbClr val="FFFAEA"/>
    </a:lt2>
    <a:accent1>
      <a:srgbClr val="3D7351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984</Words>
  <Application>WPS 演示</Application>
  <PresentationFormat>宽屏</PresentationFormat>
  <Paragraphs>49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黑体</vt:lpstr>
      <vt:lpstr>华文细黑</vt:lpstr>
      <vt:lpstr>Calibri</vt:lpstr>
      <vt:lpstr>微软雅黑</vt:lpstr>
      <vt:lpstr>Arial Unicode MS</vt:lpstr>
      <vt:lpstr>1_Office 主题</vt:lpstr>
      <vt:lpstr>电力系统继电保护原理 小组研讨汇报</vt:lpstr>
      <vt:lpstr>课题名称</vt:lpstr>
      <vt:lpstr>一、什么是速断保护？</vt:lpstr>
      <vt:lpstr>     二、单侧电源网络的相间电流保护对选择性的要求是怎样的？</vt:lpstr>
      <vt:lpstr>LOREM IPSUM DOLOR</vt:lpstr>
      <vt:lpstr>LOREM IPSUM DOLOR</vt:lpstr>
      <vt:lpstr>LOREM IPSUM DOLOR</vt:lpstr>
      <vt:lpstr>Thank you for watching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Feb 14-</cp:lastModifiedBy>
  <cp:revision>14</cp:revision>
  <dcterms:created xsi:type="dcterms:W3CDTF">2018-04-11T11:15:00Z</dcterms:created>
  <dcterms:modified xsi:type="dcterms:W3CDTF">2018-04-11T15:54:20Z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